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9" r:id="rId2"/>
    <p:sldId id="282" r:id="rId3"/>
    <p:sldId id="298" r:id="rId4"/>
    <p:sldId id="270" r:id="rId5"/>
    <p:sldId id="320" r:id="rId6"/>
    <p:sldId id="317" r:id="rId7"/>
    <p:sldId id="318" r:id="rId8"/>
    <p:sldId id="314" r:id="rId9"/>
    <p:sldId id="258" r:id="rId10"/>
    <p:sldId id="313" r:id="rId11"/>
    <p:sldId id="319" r:id="rId12"/>
    <p:sldId id="303" r:id="rId13"/>
    <p:sldId id="277" r:id="rId14"/>
    <p:sldId id="321" r:id="rId15"/>
    <p:sldId id="322" r:id="rId16"/>
    <p:sldId id="304" r:id="rId17"/>
    <p:sldId id="324" r:id="rId18"/>
    <p:sldId id="269" r:id="rId19"/>
    <p:sldId id="265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A0AF5986-F937-4D6C-80F2-813602A4541D}">
          <p14:sldIdLst>
            <p14:sldId id="259"/>
            <p14:sldId id="282"/>
          </p14:sldIdLst>
        </p14:section>
        <p14:section name="Contents" id="{FA512EA9-CE03-42D2-A4E6-54A8CC4B9A34}">
          <p14:sldIdLst/>
        </p14:section>
        <p14:section name="Introduction" id="{F6C27555-5029-4F05-B6C6-AF2BE37D4FDE}">
          <p14:sldIdLst>
            <p14:sldId id="298"/>
            <p14:sldId id="270"/>
            <p14:sldId id="320"/>
            <p14:sldId id="317"/>
            <p14:sldId id="318"/>
            <p14:sldId id="314"/>
            <p14:sldId id="258"/>
            <p14:sldId id="313"/>
            <p14:sldId id="319"/>
          </p14:sldIdLst>
        </p14:section>
        <p14:section name="Project Detail" id="{7DB57861-1338-44AB-9BC4-F3C15697F437}">
          <p14:sldIdLst>
            <p14:sldId id="303"/>
            <p14:sldId id="277"/>
            <p14:sldId id="321"/>
            <p14:sldId id="322"/>
          </p14:sldIdLst>
        </p14:section>
        <p14:section name="Prototype" id="{392E091A-9BFE-4E01-AEAB-C0D5DA93A079}">
          <p14:sldIdLst>
            <p14:sldId id="304"/>
          </p14:sldIdLst>
        </p14:section>
        <p14:section name="Result" id="{0B3209DA-1EE8-4859-989B-D7A71CC30E3D}">
          <p14:sldIdLst>
            <p14:sldId id="324"/>
            <p14:sldId id="269"/>
          </p14:sldIdLst>
        </p14:section>
        <p14:section name="End" id="{D2B6B4C3-0A6A-4F55-8D87-CC8C0724B46A}">
          <p14:sldIdLst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D8D8"/>
    <a:srgbClr val="0E161F"/>
    <a:srgbClr val="00B0F0"/>
    <a:srgbClr val="C6C9CA"/>
    <a:srgbClr val="A48179"/>
    <a:srgbClr val="523F3E"/>
    <a:srgbClr val="EFBF90"/>
    <a:srgbClr val="DA9B00"/>
    <a:srgbClr val="F0F3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89" autoAdjust="0"/>
    <p:restoredTop sz="85758" autoAdjust="0"/>
  </p:normalViewPr>
  <p:slideViewPr>
    <p:cSldViewPr snapToGrid="0">
      <p:cViewPr varScale="1">
        <p:scale>
          <a:sx n="62" d="100"/>
          <a:sy n="62" d="100"/>
        </p:scale>
        <p:origin x="46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152"/>
    </p:cViewPr>
  </p:sorterViewPr>
  <p:notesViewPr>
    <p:cSldViewPr snapToGrid="0">
      <p:cViewPr varScale="1">
        <p:scale>
          <a:sx n="66" d="100"/>
          <a:sy n="66" d="100"/>
        </p:scale>
        <p:origin x="313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E593A-6B44-487E-B64A-BF4872A4BE59}" type="datetimeFigureOut">
              <a:rPr lang="ko-KR" altLang="en-US" smtClean="0"/>
              <a:t>2017-10-28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F1E8CA-136D-40F0-9B6E-207DA0E2B8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9552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DDD90-F694-48B7-925F-09B988155625}" type="datetimeFigureOut">
              <a:rPr lang="ko-KR" altLang="en-US" smtClean="0"/>
              <a:t>2017-10-28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4AE278-1961-4290-A8DE-2A8A92AAAA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544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AE278-1961-4290-A8DE-2A8A92AAAAD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8367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AE278-1961-4290-A8DE-2A8A92AAAAD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887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이미 팔린음식은 음영처리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나머지는 판매되고 있는 음식들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AE278-1961-4290-A8DE-2A8A92AAAAD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82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슬라이드로 여러장의 사진이 바뀌며 상세 정보가 들어있다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AE278-1961-4290-A8DE-2A8A92AAAAD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99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슬라이드로 여러장의 사진이 바뀌며 상세 정보가 들어있다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AE278-1961-4290-A8DE-2A8A92AAAAD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1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Fourth, let me show you the prototype we created.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AE278-1961-4290-A8DE-2A8A92AAAAD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795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AE278-1961-4290-A8DE-2A8A92AAAAD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944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AE278-1961-4290-A8DE-2A8A92AAAAD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1767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AE278-1961-4290-A8DE-2A8A92AAAAD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07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AE278-1961-4290-A8DE-2A8A92AAAAD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114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AE278-1961-4290-A8DE-2A8A92AAAAD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8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AE278-1961-4290-A8DE-2A8A92AAAAD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017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AE278-1961-4290-A8DE-2A8A92AAAAD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642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AE278-1961-4290-A8DE-2A8A92AAAAD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43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AE278-1961-4290-A8DE-2A8A92AAAAD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672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AE278-1961-4290-A8DE-2A8A92AAAAD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089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AE278-1961-4290-A8DE-2A8A92AAAAD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090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 userDrawn="1"/>
        </p:nvSpPr>
        <p:spPr>
          <a:xfrm>
            <a:off x="288758" y="256674"/>
            <a:ext cx="11670631" cy="6344652"/>
          </a:xfrm>
          <a:prstGeom prst="roundRect">
            <a:avLst>
              <a:gd name="adj" fmla="val 40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 userDrawn="1"/>
        </p:nvSpPr>
        <p:spPr>
          <a:xfrm>
            <a:off x="288757" y="1054769"/>
            <a:ext cx="11670631" cy="5546557"/>
          </a:xfrm>
          <a:custGeom>
            <a:avLst/>
            <a:gdLst>
              <a:gd name="connsiteX0" fmla="*/ 0 w 11670631"/>
              <a:gd name="connsiteY0" fmla="*/ 0 h 5546557"/>
              <a:gd name="connsiteX1" fmla="*/ 11670631 w 11670631"/>
              <a:gd name="connsiteY1" fmla="*/ 0 h 5546557"/>
              <a:gd name="connsiteX2" fmla="*/ 11670631 w 11670631"/>
              <a:gd name="connsiteY2" fmla="*/ 300788 h 5546557"/>
              <a:gd name="connsiteX3" fmla="*/ 11670631 w 11670631"/>
              <a:gd name="connsiteY3" fmla="*/ 677778 h 5546557"/>
              <a:gd name="connsiteX4" fmla="*/ 11670631 w 11670631"/>
              <a:gd name="connsiteY4" fmla="*/ 5290106 h 5546557"/>
              <a:gd name="connsiteX5" fmla="*/ 11414180 w 11670631"/>
              <a:gd name="connsiteY5" fmla="*/ 5546557 h 5546557"/>
              <a:gd name="connsiteX6" fmla="*/ 256451 w 11670631"/>
              <a:gd name="connsiteY6" fmla="*/ 5546557 h 5546557"/>
              <a:gd name="connsiteX7" fmla="*/ 0 w 11670631"/>
              <a:gd name="connsiteY7" fmla="*/ 5290106 h 5546557"/>
              <a:gd name="connsiteX8" fmla="*/ 0 w 11670631"/>
              <a:gd name="connsiteY8" fmla="*/ 677778 h 5546557"/>
              <a:gd name="connsiteX9" fmla="*/ 0 w 11670631"/>
              <a:gd name="connsiteY9" fmla="*/ 300788 h 5546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670631" h="5546557">
                <a:moveTo>
                  <a:pt x="0" y="0"/>
                </a:moveTo>
                <a:lnTo>
                  <a:pt x="11670631" y="0"/>
                </a:lnTo>
                <a:lnTo>
                  <a:pt x="11670631" y="300788"/>
                </a:lnTo>
                <a:lnTo>
                  <a:pt x="11670631" y="677778"/>
                </a:lnTo>
                <a:lnTo>
                  <a:pt x="11670631" y="5290106"/>
                </a:lnTo>
                <a:cubicBezTo>
                  <a:pt x="11670631" y="5431740"/>
                  <a:pt x="11555814" y="5546557"/>
                  <a:pt x="11414180" y="5546557"/>
                </a:cubicBezTo>
                <a:lnTo>
                  <a:pt x="256451" y="5546557"/>
                </a:lnTo>
                <a:cubicBezTo>
                  <a:pt x="114817" y="5546557"/>
                  <a:pt x="0" y="5431740"/>
                  <a:pt x="0" y="5290106"/>
                </a:cubicBezTo>
                <a:lnTo>
                  <a:pt x="0" y="677778"/>
                </a:lnTo>
                <a:lnTo>
                  <a:pt x="0" y="3007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 userDrawn="1"/>
        </p:nvSpPr>
        <p:spPr>
          <a:xfrm>
            <a:off x="280049" y="256674"/>
            <a:ext cx="786063" cy="6344652"/>
          </a:xfrm>
          <a:custGeom>
            <a:avLst/>
            <a:gdLst>
              <a:gd name="connsiteX0" fmla="*/ 256451 w 786063"/>
              <a:gd name="connsiteY0" fmla="*/ 0 h 6344652"/>
              <a:gd name="connsiteX1" fmla="*/ 786063 w 786063"/>
              <a:gd name="connsiteY1" fmla="*/ 0 h 6344652"/>
              <a:gd name="connsiteX2" fmla="*/ 786063 w 786063"/>
              <a:gd name="connsiteY2" fmla="*/ 6344652 h 6344652"/>
              <a:gd name="connsiteX3" fmla="*/ 256451 w 786063"/>
              <a:gd name="connsiteY3" fmla="*/ 6344652 h 6344652"/>
              <a:gd name="connsiteX4" fmla="*/ 0 w 786063"/>
              <a:gd name="connsiteY4" fmla="*/ 6088201 h 6344652"/>
              <a:gd name="connsiteX5" fmla="*/ 0 w 786063"/>
              <a:gd name="connsiteY5" fmla="*/ 256451 h 6344652"/>
              <a:gd name="connsiteX6" fmla="*/ 256451 w 786063"/>
              <a:gd name="connsiteY6" fmla="*/ 0 h 634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6063" h="6344652">
                <a:moveTo>
                  <a:pt x="256451" y="0"/>
                </a:moveTo>
                <a:lnTo>
                  <a:pt x="786063" y="0"/>
                </a:lnTo>
                <a:lnTo>
                  <a:pt x="786063" y="6344652"/>
                </a:lnTo>
                <a:lnTo>
                  <a:pt x="256451" y="6344652"/>
                </a:lnTo>
                <a:cubicBezTo>
                  <a:pt x="114817" y="6344652"/>
                  <a:pt x="0" y="6229835"/>
                  <a:pt x="0" y="6088201"/>
                </a:cubicBezTo>
                <a:lnTo>
                  <a:pt x="0" y="256451"/>
                </a:lnTo>
                <a:cubicBezTo>
                  <a:pt x="0" y="114817"/>
                  <a:pt x="114817" y="0"/>
                  <a:pt x="256451" y="0"/>
                </a:cubicBezTo>
                <a:close/>
              </a:path>
            </a:pathLst>
          </a:custGeom>
          <a:solidFill>
            <a:srgbClr val="0E16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1254723" y="397042"/>
            <a:ext cx="4427621" cy="529390"/>
            <a:chOff x="7307180" y="397042"/>
            <a:chExt cx="4427621" cy="52939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7307180" y="397042"/>
              <a:ext cx="4427621" cy="52939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/>
            <p:nvPr/>
          </p:nvGrpSpPr>
          <p:grpSpPr>
            <a:xfrm rot="20380773">
              <a:off x="7498081" y="519777"/>
              <a:ext cx="243235" cy="313350"/>
              <a:chOff x="7467602" y="477782"/>
              <a:chExt cx="243235" cy="313350"/>
            </a:xfrm>
          </p:grpSpPr>
          <p:sp>
            <p:nvSpPr>
              <p:cNvPr id="13" name="타원 12"/>
              <p:cNvSpPr/>
              <p:nvPr/>
            </p:nvSpPr>
            <p:spPr>
              <a:xfrm>
                <a:off x="7467602" y="477782"/>
                <a:ext cx="232610" cy="232610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" name="직선 연결선 13"/>
              <p:cNvCxnSpPr/>
              <p:nvPr/>
            </p:nvCxnSpPr>
            <p:spPr>
              <a:xfrm>
                <a:off x="7647505" y="683156"/>
                <a:ext cx="63332" cy="107976"/>
              </a:xfrm>
              <a:prstGeom prst="lin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0" name="그룹 9"/>
            <p:cNvGrpSpPr/>
            <p:nvPr/>
          </p:nvGrpSpPr>
          <p:grpSpPr>
            <a:xfrm>
              <a:off x="11303727" y="613846"/>
              <a:ext cx="243840" cy="132080"/>
              <a:chOff x="12697097" y="-113211"/>
              <a:chExt cx="418012" cy="226423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12697097" y="-113211"/>
                <a:ext cx="209006" cy="217714"/>
              </a:xfrm>
              <a:prstGeom prst="lin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 flipH="1">
                <a:off x="12906103" y="-113211"/>
                <a:ext cx="209006" cy="226423"/>
              </a:xfrm>
              <a:prstGeom prst="lin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cxnSp>
        <p:nvCxnSpPr>
          <p:cNvPr id="15" name="직선 연결선 14"/>
          <p:cNvCxnSpPr/>
          <p:nvPr userDrawn="1"/>
        </p:nvCxnSpPr>
        <p:spPr>
          <a:xfrm>
            <a:off x="334590" y="1053733"/>
            <a:ext cx="687977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 userDrawn="1"/>
        </p:nvCxnSpPr>
        <p:spPr>
          <a:xfrm>
            <a:off x="334590" y="1746065"/>
            <a:ext cx="687977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334590" y="2438397"/>
            <a:ext cx="687977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334590" y="3130729"/>
            <a:ext cx="687977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334590" y="3823061"/>
            <a:ext cx="687977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334590" y="4515393"/>
            <a:ext cx="687977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334590" y="5207725"/>
            <a:ext cx="687977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 userDrawn="1"/>
        </p:nvCxnSpPr>
        <p:spPr>
          <a:xfrm>
            <a:off x="334590" y="5900057"/>
            <a:ext cx="687977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365062"/>
            <a:ext cx="584385" cy="58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723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9AFE30-CE99-44E2-887B-671B604A8DB1}" type="datetimeFigureOut">
              <a:rPr lang="ko-KR" altLang="en-US" smtClean="0"/>
              <a:t>2017-10-28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A87CF1-EAF7-409B-A6C1-6C428483A4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803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9AFE30-CE99-44E2-887B-671B604A8DB1}" type="datetimeFigureOut">
              <a:rPr lang="ko-KR" altLang="en-US" smtClean="0"/>
              <a:t>2017-10-28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A87CF1-EAF7-409B-A6C1-6C428483A4C3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365062"/>
            <a:ext cx="584385" cy="58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220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6624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555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3431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그림 개체 틀 14"/>
          <p:cNvSpPr>
            <a:spLocks noGrp="1"/>
          </p:cNvSpPr>
          <p:nvPr>
            <p:ph type="pic" sz="quarter" idx="10"/>
          </p:nvPr>
        </p:nvSpPr>
        <p:spPr>
          <a:xfrm>
            <a:off x="1227138" y="1247775"/>
            <a:ext cx="4883150" cy="51022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587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9AFE30-CE99-44E2-887B-671B604A8DB1}" type="datetimeFigureOut">
              <a:rPr lang="ko-KR" altLang="en-US" smtClean="0"/>
              <a:t>2017-10-28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A87CF1-EAF7-409B-A6C1-6C428483A4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505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9AFE30-CE99-44E2-887B-671B604A8DB1}" type="datetimeFigureOut">
              <a:rPr lang="ko-KR" altLang="en-US" smtClean="0"/>
              <a:t>2017-10-28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A87CF1-EAF7-409B-A6C1-6C428483A4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703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9AFE30-CE99-44E2-887B-671B604A8DB1}" type="datetimeFigureOut">
              <a:rPr lang="ko-KR" altLang="en-US" smtClean="0"/>
              <a:t>2017-10-28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A87CF1-EAF7-409B-A6C1-6C428483A4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681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9AFE30-CE99-44E2-887B-671B604A8DB1}" type="datetimeFigureOut">
              <a:rPr lang="ko-KR" altLang="en-US" smtClean="0"/>
              <a:t>2017-10-28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A87CF1-EAF7-409B-A6C1-6C428483A4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930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9AFE30-CE99-44E2-887B-671B604A8DB1}" type="datetimeFigureOut">
              <a:rPr lang="ko-KR" altLang="en-US" smtClean="0"/>
              <a:t>2017-10-28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A87CF1-EAF7-409B-A6C1-6C428483A4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314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Blur radius="25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987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5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31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33.png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4.png"/><Relationship Id="rId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image" Target="../media/image6.png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7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5.png"/><Relationship Id="rId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image" Target="../media/image6.png"/><Relationship Id="rId9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8.png"/><Relationship Id="rId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image" Target="../media/image6.png"/><Relationship Id="rId9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1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39.png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42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43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46.png"/><Relationship Id="rId4" Type="http://schemas.openxmlformats.org/officeDocument/2006/relationships/image" Target="../media/image7.png"/><Relationship Id="rId9" Type="http://schemas.openxmlformats.org/officeDocument/2006/relationships/image" Target="../media/image45.png"/><Relationship Id="rId1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7.png"/><Relationship Id="rId3" Type="http://schemas.openxmlformats.org/officeDocument/2006/relationships/image" Target="../media/image15.jpg"/><Relationship Id="rId7" Type="http://schemas.openxmlformats.org/officeDocument/2006/relationships/image" Target="../media/image8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0" Type="http://schemas.openxmlformats.org/officeDocument/2006/relationships/image" Target="../media/image4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8.png"/><Relationship Id="rId3" Type="http://schemas.openxmlformats.org/officeDocument/2006/relationships/image" Target="../media/image15.jpg"/><Relationship Id="rId7" Type="http://schemas.openxmlformats.org/officeDocument/2006/relationships/image" Target="../media/image8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0" Type="http://schemas.openxmlformats.org/officeDocument/2006/relationships/image" Target="../media/image4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7.png"/><Relationship Id="rId3" Type="http://schemas.openxmlformats.org/officeDocument/2006/relationships/image" Target="../media/image15.jpg"/><Relationship Id="rId7" Type="http://schemas.openxmlformats.org/officeDocument/2006/relationships/image" Target="../media/image8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0" Type="http://schemas.openxmlformats.org/officeDocument/2006/relationships/image" Target="../media/image4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25.png"/><Relationship Id="rId5" Type="http://schemas.openxmlformats.org/officeDocument/2006/relationships/image" Target="../media/image8.png"/><Relationship Id="rId15" Type="http://schemas.openxmlformats.org/officeDocument/2006/relationships/image" Target="../media/image4.png"/><Relationship Id="rId10" Type="http://schemas.openxmlformats.org/officeDocument/2006/relationships/image" Target="../media/image24.png"/><Relationship Id="rId4" Type="http://schemas.openxmlformats.org/officeDocument/2006/relationships/image" Target="../media/image7.png"/><Relationship Id="rId9" Type="http://schemas.openxmlformats.org/officeDocument/2006/relationships/image" Target="../media/image23.png"/><Relationship Id="rId1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29.png"/><Relationship Id="rId5" Type="http://schemas.openxmlformats.org/officeDocument/2006/relationships/image" Target="../media/image7.png"/><Relationship Id="rId10" Type="http://schemas.openxmlformats.org/officeDocument/2006/relationships/image" Target="../media/image28.png"/><Relationship Id="rId4" Type="http://schemas.openxmlformats.org/officeDocument/2006/relationships/image" Target="../media/image6.pn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6C635A-EB5C-41F0-A6EC-0EF888E8612B}"/>
              </a:ext>
            </a:extLst>
          </p:cNvPr>
          <p:cNvSpPr/>
          <p:nvPr/>
        </p:nvSpPr>
        <p:spPr>
          <a:xfrm>
            <a:off x="-1" y="1633588"/>
            <a:ext cx="12192001" cy="417130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239"/>
          <p:cNvSpPr>
            <a:spLocks noChangeArrowheads="1"/>
          </p:cNvSpPr>
          <p:nvPr/>
        </p:nvSpPr>
        <p:spPr bwMode="auto">
          <a:xfrm>
            <a:off x="1860045" y="3066005"/>
            <a:ext cx="8569325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defRPr/>
            </a:pPr>
            <a:r>
              <a:rPr lang="en-US" altLang="ko-K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Food Waste Recycling</a:t>
            </a: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2837947" y="2459675"/>
            <a:ext cx="66135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G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LOBAL </a:t>
            </a:r>
            <a:r>
              <a:rPr lang="en-US" altLang="ko-K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H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ACKATHON In </a:t>
            </a:r>
            <a:r>
              <a:rPr lang="en-US" altLang="ko-K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J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EJU</a:t>
            </a:r>
            <a:endParaRPr lang="ko-KR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2837947" y="4004779"/>
            <a:ext cx="66135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Made by 9 team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Save The Food ]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507" y="4374111"/>
            <a:ext cx="34544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6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1851198" y="457200"/>
            <a:ext cx="2178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Overview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grpSp>
        <p:nvGrpSpPr>
          <p:cNvPr id="80" name="그룹 79"/>
          <p:cNvGrpSpPr/>
          <p:nvPr/>
        </p:nvGrpSpPr>
        <p:grpSpPr>
          <a:xfrm>
            <a:off x="277633" y="1798579"/>
            <a:ext cx="737616" cy="637661"/>
            <a:chOff x="286675" y="1057144"/>
            <a:chExt cx="737616" cy="637661"/>
          </a:xfrm>
        </p:grpSpPr>
        <p:sp>
          <p:nvSpPr>
            <p:cNvPr id="82" name="직사각형 81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8" name="직선 연결선 87"/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/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0" name="그림 89"/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5" y="413529"/>
            <a:ext cx="495300" cy="495300"/>
          </a:xfrm>
          <a:prstGeom prst="rect">
            <a:avLst/>
          </a:prstGeom>
        </p:spPr>
      </p:pic>
      <p:sp>
        <p:nvSpPr>
          <p:cNvPr id="14" name="텍스트 상자 13"/>
          <p:cNvSpPr txBox="1"/>
          <p:nvPr/>
        </p:nvSpPr>
        <p:spPr>
          <a:xfrm>
            <a:off x="1158104" y="1289645"/>
            <a:ext cx="10968067" cy="5616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70C0"/>
                </a:solidFill>
                <a:latin typeface="08SeoulNamsan EB" charset="-127"/>
                <a:ea typeface="08SeoulNamsan EB" charset="-127"/>
                <a:cs typeface="08SeoulNamsan EB" charset="-127"/>
              </a:rPr>
              <a:t>   </a:t>
            </a:r>
            <a:r>
              <a:rPr lang="en-US" altLang="ko-KR" sz="2400" b="1" dirty="0">
                <a:solidFill>
                  <a:srgbClr val="0070C0"/>
                </a:solidFill>
                <a:latin typeface="08SeoulNamsan EB" charset="-127"/>
                <a:ea typeface="08SeoulNamsan EB" charset="-127"/>
                <a:cs typeface="08SeoulNamsan EB" charset="-127"/>
              </a:rPr>
              <a:t>Service contents</a:t>
            </a:r>
          </a:p>
          <a:p>
            <a:endParaRPr lang="en-US" altLang="ko-KR" dirty="0">
              <a:latin typeface="08SeoulNamsan EB" charset="-127"/>
              <a:ea typeface="08SeoulNamsan EB" charset="-127"/>
              <a:cs typeface="08SeoulNamsan EB" charset="-127"/>
            </a:endParaRPr>
          </a:p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charset="2"/>
              <a:buChar char="l"/>
            </a:pPr>
            <a:r>
              <a:rPr lang="x-none" altLang="x-none" b="1" dirty="0">
                <a:latin typeface="08SeoulNamsan EB" charset="-127"/>
                <a:ea typeface="08SeoulNamsan EB" charset="-127"/>
                <a:cs typeface="08SeoulNamsan EB" charset="-127"/>
              </a:rPr>
              <a:t>Producer</a:t>
            </a:r>
            <a:endParaRPr lang="en-US" altLang="x-none" b="1" dirty="0">
              <a:latin typeface="08SeoulNamsan EB" charset="-127"/>
              <a:ea typeface="08SeoulNamsan EB" charset="-127"/>
              <a:cs typeface="08SeoulNamsan EB" charset="-127"/>
            </a:endParaRPr>
          </a:p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charset="2"/>
              <a:buChar char="l"/>
            </a:pPr>
            <a:endParaRPr lang="x-none" altLang="x-none" sz="1000" b="1" dirty="0">
              <a:latin typeface="08SeoulNamsan EB" charset="-127"/>
              <a:ea typeface="08SeoulNamsan EB" charset="-127"/>
              <a:cs typeface="08SeoulNamsan EB" charset="-127"/>
            </a:endParaRPr>
          </a:p>
          <a:p>
            <a:pPr marL="742950" lvl="1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x-none" altLang="x-none" dirty="0">
                <a:latin typeface="08SeoulNamsan EB" charset="-127"/>
                <a:ea typeface="08SeoulNamsan EB" charset="-127"/>
                <a:cs typeface="08SeoulNamsan EB" charset="-127"/>
              </a:rPr>
              <a:t>Can distribute whole food to be treated as food splinter</a:t>
            </a:r>
          </a:p>
          <a:p>
            <a:pPr marL="742950" lvl="1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x-none" altLang="x-none" dirty="0">
                <a:latin typeface="08SeoulNamsan EB" charset="-127"/>
                <a:ea typeface="08SeoulNamsan EB" charset="-127"/>
                <a:cs typeface="08SeoulNamsan EB" charset="-127"/>
              </a:rPr>
              <a:t>We provide country-level store support based on the amount of food distributed at each store</a:t>
            </a:r>
          </a:p>
          <a:p>
            <a:pPr marL="742950" lvl="1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x-none" altLang="x-none" dirty="0">
                <a:latin typeface="08SeoulNamsan EB" charset="-127"/>
                <a:ea typeface="08SeoulNamsan EB" charset="-127"/>
                <a:cs typeface="08SeoulNamsan EB" charset="-127"/>
              </a:rPr>
              <a:t>Raising awareness by food sharing service.</a:t>
            </a:r>
          </a:p>
          <a:p>
            <a:pPr marL="742950" lvl="1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x-none" altLang="x-none" dirty="0">
                <a:latin typeface="08SeoulNamsan EB" charset="-127"/>
                <a:ea typeface="08SeoulNamsan EB" charset="-127"/>
                <a:cs typeface="08SeoulNamsan EB" charset="-127"/>
              </a:rPr>
              <a:t>Become an eco-friendly shopConsumer</a:t>
            </a:r>
          </a:p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charset="2"/>
              <a:buChar char="l"/>
            </a:pPr>
            <a:endParaRPr lang="en-US" altLang="x-none" b="1" dirty="0">
              <a:latin typeface="08SeoulNamsan EB" charset="-127"/>
              <a:ea typeface="08SeoulNamsan EB" charset="-127"/>
              <a:cs typeface="08SeoulNamsan EB" charset="-127"/>
            </a:endParaRPr>
          </a:p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charset="2"/>
              <a:buChar char="l"/>
            </a:pPr>
            <a:r>
              <a:rPr lang="x-none" altLang="x-none" b="1" dirty="0">
                <a:latin typeface="08SeoulNamsan EB" charset="-127"/>
                <a:ea typeface="08SeoulNamsan EB" charset="-127"/>
                <a:cs typeface="08SeoulNamsan EB" charset="-127"/>
              </a:rPr>
              <a:t>Consumer</a:t>
            </a:r>
            <a:endParaRPr lang="en-US" altLang="x-none" b="1" dirty="0">
              <a:latin typeface="08SeoulNamsan EB" charset="-127"/>
              <a:ea typeface="08SeoulNamsan EB" charset="-127"/>
              <a:cs typeface="08SeoulNamsan EB" charset="-127"/>
            </a:endParaRPr>
          </a:p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charset="2"/>
              <a:buChar char="l"/>
            </a:pPr>
            <a:endParaRPr lang="en-US" altLang="x-none" sz="1000" b="1" dirty="0">
              <a:latin typeface="08SeoulNamsan EB" charset="-127"/>
              <a:ea typeface="08SeoulNamsan EB" charset="-127"/>
              <a:cs typeface="08SeoulNamsan EB" charset="-127"/>
            </a:endParaRPr>
          </a:p>
          <a:p>
            <a:pPr marL="742950" lvl="1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x-none" altLang="x-none" dirty="0">
                <a:latin typeface="08SeoulNamsan EB" charset="-127"/>
                <a:ea typeface="08SeoulNamsan EB" charset="-127"/>
                <a:cs typeface="08SeoulNamsan EB" charset="-127"/>
              </a:rPr>
              <a:t>Fresh free food can be obtained</a:t>
            </a:r>
            <a:endParaRPr lang="en-US" altLang="x-none" dirty="0">
              <a:latin typeface="08SeoulNamsan EB" charset="-127"/>
              <a:ea typeface="08SeoulNamsan EB" charset="-127"/>
              <a:cs typeface="08SeoulNamsan EB" charset="-127"/>
            </a:endParaRPr>
          </a:p>
          <a:p>
            <a:pPr marL="742950" lvl="1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x-none" altLang="x-none" dirty="0">
                <a:latin typeface="08SeoulNamsan EB" charset="-127"/>
                <a:ea typeface="08SeoulNamsan EB" charset="-127"/>
                <a:cs typeface="08SeoulNamsan EB" charset="-127"/>
              </a:rPr>
              <a:t>Can have many experiences on food </a:t>
            </a:r>
          </a:p>
          <a:p>
            <a:pPr marL="742950" lvl="1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x-none" altLang="x-none" dirty="0">
                <a:latin typeface="08SeoulNamsan EB" charset="-127"/>
                <a:ea typeface="08SeoulNamsan EB" charset="-127"/>
                <a:cs typeface="08SeoulNamsan EB" charset="-127"/>
              </a:rPr>
              <a:t>Use of website services can have a positive impact directly on environmental protection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x-none" altLang="x-none" dirty="0">
              <a:latin typeface="08SeoulNamsan EB" charset="-127"/>
              <a:ea typeface="08SeoulNamsan EB" charset="-127"/>
              <a:cs typeface="08SeoulNamsan EB" charset="-127"/>
            </a:endParaRPr>
          </a:p>
          <a:p>
            <a:pPr lvl="0"/>
            <a:endParaRPr lang="ko-KR" altLang="ko-KR" dirty="0">
              <a:latin typeface="08SeoulNamsan EB" charset="-127"/>
              <a:ea typeface="08SeoulNamsan EB" charset="-127"/>
              <a:cs typeface="08SeoulNamsan EB" charset="-127"/>
            </a:endParaRPr>
          </a:p>
          <a:p>
            <a:endParaRPr lang="ko-KR" altLang="ko-KR" dirty="0">
              <a:latin typeface="08SeoulNamsan EB" charset="-127"/>
              <a:ea typeface="08SeoulNamsan EB" charset="-127"/>
              <a:cs typeface="08SeoulNamsan EB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0211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1851198" y="457200"/>
            <a:ext cx="20136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Business Model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grpSp>
        <p:nvGrpSpPr>
          <p:cNvPr id="80" name="그룹 79"/>
          <p:cNvGrpSpPr/>
          <p:nvPr/>
        </p:nvGrpSpPr>
        <p:grpSpPr>
          <a:xfrm>
            <a:off x="277633" y="1798579"/>
            <a:ext cx="737616" cy="637661"/>
            <a:chOff x="286675" y="1057144"/>
            <a:chExt cx="737616" cy="637661"/>
          </a:xfrm>
        </p:grpSpPr>
        <p:sp>
          <p:nvSpPr>
            <p:cNvPr id="82" name="직사각형 81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8" name="직선 연결선 87"/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/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0" name="그림 89"/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5" y="413529"/>
            <a:ext cx="495300" cy="495300"/>
          </a:xfrm>
          <a:prstGeom prst="rect">
            <a:avLst/>
          </a:prstGeom>
        </p:spPr>
      </p:pic>
      <p:sp>
        <p:nvSpPr>
          <p:cNvPr id="14" name="텍스트 상자 13"/>
          <p:cNvSpPr txBox="1"/>
          <p:nvPr/>
        </p:nvSpPr>
        <p:spPr>
          <a:xfrm>
            <a:off x="1126669" y="1289645"/>
            <a:ext cx="4577776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  <a:latin typeface="08SeoulNamsan EB" charset="-127"/>
                <a:ea typeface="08SeoulNamsan EB" charset="-127"/>
                <a:cs typeface="08SeoulNamsan EB" charset="-127"/>
              </a:rPr>
              <a:t>	Possible Structure</a:t>
            </a:r>
          </a:p>
          <a:p>
            <a:endParaRPr lang="en-US" altLang="ko-KR" dirty="0">
              <a:latin typeface="08SeoulNamsan EB" charset="-127"/>
              <a:ea typeface="08SeoulNamsan EB" charset="-127"/>
              <a:cs typeface="08SeoulNamsan EB" charset="-127"/>
            </a:endParaRPr>
          </a:p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charset="2"/>
              <a:buChar char="l"/>
            </a:pPr>
            <a:r>
              <a:rPr lang="en-US" altLang="x-none" b="1" u="sng" dirty="0">
                <a:latin typeface="08SeoulNamsan EB" charset="-127"/>
                <a:ea typeface="08SeoulNamsan EB" charset="-127"/>
                <a:cs typeface="08SeoulNamsan EB" charset="-127"/>
              </a:rPr>
              <a:t>Our Company</a:t>
            </a:r>
          </a:p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charset="2"/>
              <a:buChar char="l"/>
            </a:pPr>
            <a:endParaRPr lang="x-none" altLang="x-none" b="1" dirty="0">
              <a:latin typeface="08SeoulNamsan EB" charset="-127"/>
              <a:ea typeface="08SeoulNamsan EB" charset="-127"/>
              <a:cs typeface="08SeoulNamsan EB" charset="-127"/>
            </a:endParaRPr>
          </a:p>
          <a:p>
            <a:pPr marL="742950" lvl="1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altLang="x-none" dirty="0">
                <a:latin typeface="08SeoulNamsan EB" charset="-127"/>
                <a:ea typeface="08SeoulNamsan EB" charset="-127"/>
                <a:cs typeface="08SeoulNamsan EB" charset="-127"/>
              </a:rPr>
              <a:t>First, 3 month free test period</a:t>
            </a:r>
          </a:p>
          <a:p>
            <a:pPr marL="742950" lvl="1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altLang="x-none" dirty="0">
                <a:latin typeface="08SeoulNamsan EB" charset="-127"/>
                <a:ea typeface="08SeoulNamsan EB" charset="-127"/>
                <a:cs typeface="08SeoulNamsan EB" charset="-127"/>
              </a:rPr>
              <a:t>Next, Get proper $ per month</a:t>
            </a:r>
          </a:p>
          <a:p>
            <a:pPr marL="742950" lvl="1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altLang="x-none" dirty="0">
                <a:latin typeface="08SeoulNamsan EB" charset="-127"/>
                <a:ea typeface="08SeoulNamsan EB" charset="-127"/>
                <a:cs typeface="08SeoulNamsan EB" charset="-127"/>
              </a:rPr>
              <a:t>Membership structure</a:t>
            </a:r>
            <a:endParaRPr lang="x-none" altLang="x-none" dirty="0">
              <a:latin typeface="08SeoulNamsan EB" charset="-127"/>
              <a:ea typeface="08SeoulNamsan EB" charset="-127"/>
              <a:cs typeface="08SeoulNamsan EB" charset="-127"/>
            </a:endParaRPr>
          </a:p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charset="2"/>
              <a:buChar char="l"/>
            </a:pPr>
            <a:endParaRPr lang="en-US" altLang="x-none" b="1" dirty="0">
              <a:latin typeface="08SeoulNamsan EB" charset="-127"/>
              <a:ea typeface="08SeoulNamsan EB" charset="-127"/>
              <a:cs typeface="08SeoulNamsan EB" charset="-127"/>
            </a:endParaRPr>
          </a:p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charset="2"/>
              <a:buChar char="l"/>
            </a:pPr>
            <a:r>
              <a:rPr lang="en-US" altLang="x-none" b="1" u="sng" dirty="0">
                <a:latin typeface="08SeoulNamsan EB" charset="-127"/>
                <a:ea typeface="08SeoulNamsan EB" charset="-127"/>
                <a:cs typeface="08SeoulNamsan EB" charset="-127"/>
              </a:rPr>
              <a:t>Environmental Best Restaurant Award</a:t>
            </a:r>
          </a:p>
          <a:p>
            <a:pPr marL="742950" lvl="1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altLang="x-none" b="1" dirty="0">
              <a:latin typeface="08SeoulNamsan EB" charset="-127"/>
              <a:ea typeface="08SeoulNamsan EB" charset="-127"/>
              <a:cs typeface="08SeoulNamsan EB" charset="-127"/>
            </a:endParaRPr>
          </a:p>
          <a:p>
            <a:pPr marL="742950" lvl="1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altLang="x-none" dirty="0">
                <a:latin typeface="08SeoulNamsan EB" charset="-127"/>
                <a:ea typeface="08SeoulNamsan EB" charset="-127"/>
                <a:cs typeface="08SeoulNamsan EB" charset="-127"/>
              </a:rPr>
              <a:t> </a:t>
            </a:r>
            <a:r>
              <a:rPr lang="en-US" altLang="ko-KR" dirty="0">
                <a:latin typeface="08SeoulNamsan EB" charset="-127"/>
                <a:ea typeface="08SeoulNamsan EB" charset="-127"/>
                <a:cs typeface="08SeoulNamsan EB" charset="-127"/>
              </a:rPr>
              <a:t>If the restaurant has a lot of credits, give it a nameplate to increase its reputation.</a:t>
            </a:r>
            <a:endParaRPr lang="x-none" altLang="x-none" dirty="0">
              <a:latin typeface="08SeoulNamsan EB" charset="-127"/>
              <a:ea typeface="08SeoulNamsan EB" charset="-127"/>
              <a:cs typeface="08SeoulNamsan EB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x-none" altLang="x-none" dirty="0">
              <a:latin typeface="08SeoulNamsan EB" charset="-127"/>
              <a:ea typeface="08SeoulNamsan EB" charset="-127"/>
              <a:cs typeface="08SeoulNamsan EB" charset="-127"/>
            </a:endParaRPr>
          </a:p>
          <a:p>
            <a:pPr lvl="0"/>
            <a:endParaRPr lang="ko-KR" altLang="ko-KR" dirty="0">
              <a:latin typeface="08SeoulNamsan EB" charset="-127"/>
              <a:ea typeface="08SeoulNamsan EB" charset="-127"/>
              <a:cs typeface="08SeoulNamsan EB" charset="-127"/>
            </a:endParaRPr>
          </a:p>
          <a:p>
            <a:endParaRPr lang="ko-KR" altLang="ko-KR" dirty="0">
              <a:latin typeface="08SeoulNamsan EB" charset="-127"/>
              <a:ea typeface="08SeoulNamsan EB" charset="-127"/>
              <a:cs typeface="08SeoulNamsan EB" charset="-127"/>
            </a:endParaRPr>
          </a:p>
        </p:txBody>
      </p:sp>
      <p:sp>
        <p:nvSpPr>
          <p:cNvPr id="19" name="도넛 72"/>
          <p:cNvSpPr/>
          <p:nvPr/>
        </p:nvSpPr>
        <p:spPr>
          <a:xfrm>
            <a:off x="6655394" y="2406508"/>
            <a:ext cx="3166549" cy="3166549"/>
          </a:xfrm>
          <a:prstGeom prst="donut">
            <a:avLst>
              <a:gd name="adj" fmla="val 6332"/>
            </a:avLst>
          </a:prstGeom>
          <a:gradFill flip="none" rotWithShape="1">
            <a:gsLst>
              <a:gs pos="0">
                <a:srgbClr val="0E161F"/>
              </a:gs>
              <a:gs pos="100000">
                <a:schemeClr val="bg1">
                  <a:lumMod val="6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0" name="직선 연결선 133"/>
          <p:cNvCxnSpPr/>
          <p:nvPr/>
        </p:nvCxnSpPr>
        <p:spPr>
          <a:xfrm flipH="1">
            <a:off x="9185267" y="3026510"/>
            <a:ext cx="518291" cy="373763"/>
          </a:xfrm>
          <a:prstGeom prst="line">
            <a:avLst/>
          </a:prstGeom>
          <a:ln w="28575">
            <a:solidFill>
              <a:srgbClr val="EFEF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134"/>
          <p:cNvCxnSpPr/>
          <p:nvPr/>
        </p:nvCxnSpPr>
        <p:spPr>
          <a:xfrm flipH="1">
            <a:off x="8207096" y="4956864"/>
            <a:ext cx="31572" cy="1006848"/>
          </a:xfrm>
          <a:prstGeom prst="line">
            <a:avLst/>
          </a:prstGeom>
          <a:ln w="28575">
            <a:solidFill>
              <a:srgbClr val="EFEF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135"/>
          <p:cNvCxnSpPr/>
          <p:nvPr/>
        </p:nvCxnSpPr>
        <p:spPr>
          <a:xfrm rot="3600000" flipH="1">
            <a:off x="6587110" y="3470240"/>
            <a:ext cx="518291" cy="373763"/>
          </a:xfrm>
          <a:prstGeom prst="line">
            <a:avLst/>
          </a:prstGeom>
          <a:ln w="28575">
            <a:solidFill>
              <a:srgbClr val="EFEF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0253134" y="2199780"/>
            <a:ext cx="13019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Free test period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535522" y="5872990"/>
            <a:ext cx="21210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Membership [ ex) Costco ]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016203" y="2093544"/>
            <a:ext cx="12009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 month</a:t>
            </a:r>
            <a:endParaRPr lang="ko-KR" altLang="en-US" sz="2400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185267" y="5449673"/>
            <a:ext cx="27815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Proper $ per a month</a:t>
            </a:r>
            <a:endParaRPr lang="ko-KR" altLang="en-US" sz="2400" dirty="0">
              <a:solidFill>
                <a:srgbClr val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5449891" y="5042407"/>
            <a:ext cx="1933543" cy="1044444"/>
            <a:chOff x="6211035" y="4939437"/>
            <a:chExt cx="1933543" cy="1044444"/>
          </a:xfrm>
        </p:grpSpPr>
        <p:sp>
          <p:nvSpPr>
            <p:cNvPr id="28" name="직사각형 27"/>
            <p:cNvSpPr/>
            <p:nvPr/>
          </p:nvSpPr>
          <p:spPr>
            <a:xfrm>
              <a:off x="6730540" y="5676104"/>
              <a:ext cx="121860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rgbClr val="000000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Most Credited</a:t>
              </a:r>
              <a:endParaRPr lang="ko-KR" altLang="en-US" sz="1400" dirty="0">
                <a:solidFill>
                  <a:prstClr val="black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6211035" y="4939437"/>
              <a:ext cx="19335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 err="1">
                  <a:solidFill>
                    <a:srgbClr val="000000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Enviromental</a:t>
              </a:r>
              <a:r>
                <a:rPr lang="en-US" altLang="ko-KR" sz="2400" dirty="0">
                  <a:solidFill>
                    <a:srgbClr val="000000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  <a:p>
              <a:r>
                <a:rPr lang="en-US" altLang="ko-KR" sz="2400" dirty="0">
                  <a:solidFill>
                    <a:srgbClr val="000000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Best Award</a:t>
              </a:r>
              <a:endParaRPr lang="ko-KR" altLang="en-US" sz="2400" dirty="0"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074208" y="5517089"/>
            <a:ext cx="1753407" cy="737863"/>
            <a:chOff x="6162349" y="5430652"/>
            <a:chExt cx="1753407" cy="737863"/>
          </a:xfrm>
        </p:grpSpPr>
        <p:cxnSp>
          <p:nvCxnSpPr>
            <p:cNvPr id="31" name="직선 연결선 142"/>
            <p:cNvCxnSpPr/>
            <p:nvPr/>
          </p:nvCxnSpPr>
          <p:spPr>
            <a:xfrm flipH="1">
              <a:off x="7580382" y="5430652"/>
              <a:ext cx="335374" cy="663678"/>
            </a:xfrm>
            <a:prstGeom prst="line">
              <a:avLst/>
            </a:prstGeom>
            <a:ln w="19050">
              <a:solidFill>
                <a:srgbClr val="FDD5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143"/>
            <p:cNvCxnSpPr/>
            <p:nvPr/>
          </p:nvCxnSpPr>
          <p:spPr>
            <a:xfrm>
              <a:off x="6233486" y="6087314"/>
              <a:ext cx="1346896" cy="0"/>
            </a:xfrm>
            <a:prstGeom prst="line">
              <a:avLst/>
            </a:prstGeom>
            <a:ln w="19050">
              <a:solidFill>
                <a:srgbClr val="FDD5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타원 32"/>
            <p:cNvSpPr/>
            <p:nvPr/>
          </p:nvSpPr>
          <p:spPr>
            <a:xfrm>
              <a:off x="6162349" y="5996699"/>
              <a:ext cx="171816" cy="171816"/>
            </a:xfrm>
            <a:prstGeom prst="ellipse">
              <a:avLst/>
            </a:prstGeom>
            <a:solidFill>
              <a:srgbClr val="EFEFF7"/>
            </a:solidFill>
            <a:ln w="19050">
              <a:solidFill>
                <a:srgbClr val="FDD5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34" name="직선 연결선 145"/>
          <p:cNvCxnSpPr/>
          <p:nvPr/>
        </p:nvCxnSpPr>
        <p:spPr>
          <a:xfrm flipH="1" flipV="1">
            <a:off x="11003598" y="4682057"/>
            <a:ext cx="544952" cy="648700"/>
          </a:xfrm>
          <a:prstGeom prst="line">
            <a:avLst/>
          </a:prstGeom>
          <a:ln w="19050">
            <a:solidFill>
              <a:srgbClr val="F9D0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146"/>
          <p:cNvCxnSpPr/>
          <p:nvPr/>
        </p:nvCxnSpPr>
        <p:spPr>
          <a:xfrm>
            <a:off x="9682373" y="4682057"/>
            <a:ext cx="1346896" cy="0"/>
          </a:xfrm>
          <a:prstGeom prst="line">
            <a:avLst/>
          </a:prstGeom>
          <a:ln w="19050">
            <a:solidFill>
              <a:srgbClr val="F9D0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/>
          <p:cNvSpPr/>
          <p:nvPr/>
        </p:nvSpPr>
        <p:spPr>
          <a:xfrm>
            <a:off x="11444617" y="5277539"/>
            <a:ext cx="171816" cy="171816"/>
          </a:xfrm>
          <a:prstGeom prst="ellipse">
            <a:avLst/>
          </a:prstGeom>
          <a:solidFill>
            <a:srgbClr val="EFEFF7"/>
          </a:solidFill>
          <a:ln w="19050">
            <a:solidFill>
              <a:srgbClr val="F9D0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7" name="직선 연결선 148"/>
          <p:cNvCxnSpPr/>
          <p:nvPr/>
        </p:nvCxnSpPr>
        <p:spPr>
          <a:xfrm flipV="1">
            <a:off x="8598547" y="2023289"/>
            <a:ext cx="417656" cy="432899"/>
          </a:xfrm>
          <a:prstGeom prst="line">
            <a:avLst/>
          </a:prstGeom>
          <a:ln w="19050">
            <a:solidFill>
              <a:srgbClr val="CE9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49"/>
          <p:cNvCxnSpPr/>
          <p:nvPr/>
        </p:nvCxnSpPr>
        <p:spPr>
          <a:xfrm>
            <a:off x="9008925" y="2013366"/>
            <a:ext cx="1346896" cy="0"/>
          </a:xfrm>
          <a:prstGeom prst="line">
            <a:avLst/>
          </a:prstGeom>
          <a:ln w="19050">
            <a:solidFill>
              <a:srgbClr val="CE9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/>
          <p:cNvSpPr/>
          <p:nvPr/>
        </p:nvSpPr>
        <p:spPr>
          <a:xfrm>
            <a:off x="10288122" y="1917064"/>
            <a:ext cx="171816" cy="171816"/>
          </a:xfrm>
          <a:prstGeom prst="ellipse">
            <a:avLst/>
          </a:prstGeom>
          <a:solidFill>
            <a:srgbClr val="EFEFF7"/>
          </a:solidFill>
          <a:ln w="19050">
            <a:solidFill>
              <a:srgbClr val="CE9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TextBox 2"/>
          <p:cNvSpPr txBox="1"/>
          <p:nvPr/>
        </p:nvSpPr>
        <p:spPr>
          <a:xfrm>
            <a:off x="6496878" y="1289645"/>
            <a:ext cx="3554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Business Model =</a:t>
            </a:r>
            <a:r>
              <a:rPr lang="ko-KR" altLang="en-US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Membership</a:t>
            </a:r>
            <a:endParaRPr lang="ko-KR" altLang="en-US" sz="20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3" name="TextBox 188"/>
          <p:cNvSpPr txBox="1"/>
          <p:nvPr/>
        </p:nvSpPr>
        <p:spPr>
          <a:xfrm>
            <a:off x="8164622" y="2835648"/>
            <a:ext cx="3741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If, restaurant want to keep going with us</a:t>
            </a:r>
            <a:endParaRPr lang="ko-KR" altLang="en-US" sz="16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7813170" y="3282448"/>
            <a:ext cx="904875" cy="1407240"/>
            <a:chOff x="8867775" y="3571875"/>
            <a:chExt cx="1296811" cy="2150190"/>
          </a:xfrm>
        </p:grpSpPr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7775" y="4755085"/>
              <a:ext cx="1290638" cy="966980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7775" y="3571875"/>
              <a:ext cx="1296811" cy="1182049"/>
            </a:xfrm>
            <a:prstGeom prst="rect">
              <a:avLst/>
            </a:prstGeom>
          </p:spPr>
        </p:pic>
      </p:grpSp>
      <p:sp>
        <p:nvSpPr>
          <p:cNvPr id="45" name="텍스트 상자 44"/>
          <p:cNvSpPr txBox="1"/>
          <p:nvPr/>
        </p:nvSpPr>
        <p:spPr>
          <a:xfrm>
            <a:off x="8034467" y="2057735"/>
            <a:ext cx="115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1️⃣</a:t>
            </a:r>
            <a:endParaRPr kumimoji="1" lang="ko-KR" altLang="en-US" dirty="0"/>
          </a:p>
        </p:txBody>
      </p:sp>
      <p:sp>
        <p:nvSpPr>
          <p:cNvPr id="62" name="텍스트 상자 61"/>
          <p:cNvSpPr txBox="1"/>
          <p:nvPr/>
        </p:nvSpPr>
        <p:spPr>
          <a:xfrm>
            <a:off x="8826235" y="5528074"/>
            <a:ext cx="115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2️⃣</a:t>
            </a:r>
            <a:endParaRPr kumimoji="1" lang="ko-KR" altLang="en-US" dirty="0"/>
          </a:p>
        </p:txBody>
      </p:sp>
      <p:sp>
        <p:nvSpPr>
          <p:cNvPr id="63" name="텍스트 상자 62"/>
          <p:cNvSpPr txBox="1"/>
          <p:nvPr/>
        </p:nvSpPr>
        <p:spPr>
          <a:xfrm>
            <a:off x="5160006" y="5124380"/>
            <a:ext cx="115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3️⃣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708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1851198" y="457200"/>
            <a:ext cx="1258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279418" y="1078915"/>
            <a:ext cx="737616" cy="637661"/>
            <a:chOff x="286675" y="1057144"/>
            <a:chExt cx="737616" cy="637661"/>
          </a:xfrm>
        </p:grpSpPr>
        <p:sp>
          <p:nvSpPr>
            <p:cNvPr id="74" name="직사각형 73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1781226" y="2632495"/>
            <a:ext cx="1234492" cy="1785963"/>
            <a:chOff x="1984915" y="3731632"/>
            <a:chExt cx="1234492" cy="1785963"/>
          </a:xfrm>
        </p:grpSpPr>
        <p:sp>
          <p:nvSpPr>
            <p:cNvPr id="82" name="TextBox 81"/>
            <p:cNvSpPr txBox="1"/>
            <p:nvPr/>
          </p:nvSpPr>
          <p:spPr>
            <a:xfrm>
              <a:off x="1984915" y="3731632"/>
              <a:ext cx="12089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Introduction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2028670" y="4994375"/>
              <a:ext cx="11272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Our Project</a:t>
              </a:r>
            </a:p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Motivation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008819" y="3935514"/>
              <a:ext cx="121058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01</a:t>
              </a:r>
              <a:endParaRPr lang="ko-KR" altLang="en-US" sz="6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90" name="직선 연결선 89"/>
            <p:cNvCxnSpPr/>
            <p:nvPr/>
          </p:nvCxnSpPr>
          <p:spPr>
            <a:xfrm>
              <a:off x="2026879" y="4051377"/>
              <a:ext cx="1174468" cy="0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6" name="그룹 105"/>
          <p:cNvGrpSpPr/>
          <p:nvPr/>
        </p:nvGrpSpPr>
        <p:grpSpPr>
          <a:xfrm>
            <a:off x="3738310" y="2632495"/>
            <a:ext cx="1223464" cy="1792970"/>
            <a:chOff x="2008819" y="3720106"/>
            <a:chExt cx="1223464" cy="1792970"/>
          </a:xfrm>
        </p:grpSpPr>
        <p:sp>
          <p:nvSpPr>
            <p:cNvPr id="107" name="TextBox 106"/>
            <p:cNvSpPr txBox="1"/>
            <p:nvPr/>
          </p:nvSpPr>
          <p:spPr>
            <a:xfrm>
              <a:off x="2023298" y="3720106"/>
              <a:ext cx="12089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Introduction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2064177" y="4989856"/>
              <a:ext cx="11272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About </a:t>
              </a:r>
            </a:p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Our Project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2008819" y="3935514"/>
              <a:ext cx="121058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02</a:t>
              </a:r>
              <a:endParaRPr lang="ko-KR" altLang="en-US" sz="6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10" name="직선 연결선 109"/>
            <p:cNvCxnSpPr/>
            <p:nvPr/>
          </p:nvCxnSpPr>
          <p:spPr>
            <a:xfrm>
              <a:off x="2026879" y="4051377"/>
              <a:ext cx="1174468" cy="0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1" name="그룹 110"/>
          <p:cNvGrpSpPr/>
          <p:nvPr/>
        </p:nvGrpSpPr>
        <p:grpSpPr>
          <a:xfrm>
            <a:off x="5595317" y="2632495"/>
            <a:ext cx="1463863" cy="1566000"/>
            <a:chOff x="1907139" y="3731632"/>
            <a:chExt cx="1463863" cy="1566000"/>
          </a:xfrm>
        </p:grpSpPr>
        <p:sp>
          <p:nvSpPr>
            <p:cNvPr id="112" name="TextBox 111"/>
            <p:cNvSpPr txBox="1"/>
            <p:nvPr/>
          </p:nvSpPr>
          <p:spPr>
            <a:xfrm>
              <a:off x="1994501" y="3731632"/>
              <a:ext cx="12891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Project Detail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907139" y="4989855"/>
              <a:ext cx="14638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Detail Contents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2008819" y="3935514"/>
              <a:ext cx="121058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6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15" name="직선 연결선 114"/>
            <p:cNvCxnSpPr/>
            <p:nvPr/>
          </p:nvCxnSpPr>
          <p:spPr>
            <a:xfrm>
              <a:off x="2026879" y="4051377"/>
              <a:ext cx="1174468" cy="0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6" name="그룹 115"/>
          <p:cNvGrpSpPr/>
          <p:nvPr/>
        </p:nvGrpSpPr>
        <p:grpSpPr>
          <a:xfrm>
            <a:off x="7735860" y="2632496"/>
            <a:ext cx="1249395" cy="1570517"/>
            <a:chOff x="2008819" y="3731633"/>
            <a:chExt cx="1249395" cy="1570517"/>
          </a:xfrm>
        </p:grpSpPr>
        <p:sp>
          <p:nvSpPr>
            <p:cNvPr id="117" name="TextBox 116"/>
            <p:cNvSpPr txBox="1"/>
            <p:nvPr/>
          </p:nvSpPr>
          <p:spPr>
            <a:xfrm>
              <a:off x="2117021" y="3731633"/>
              <a:ext cx="9941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Prototype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012359" y="4994373"/>
              <a:ext cx="12458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Demo Movie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2008819" y="3935514"/>
              <a:ext cx="121058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6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20" name="직선 연결선 119"/>
            <p:cNvCxnSpPr/>
            <p:nvPr/>
          </p:nvCxnSpPr>
          <p:spPr>
            <a:xfrm>
              <a:off x="2026879" y="4051377"/>
              <a:ext cx="1174468" cy="0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4" name="그룹 33"/>
          <p:cNvGrpSpPr/>
          <p:nvPr/>
        </p:nvGrpSpPr>
        <p:grpSpPr>
          <a:xfrm>
            <a:off x="9785802" y="2632495"/>
            <a:ext cx="1239980" cy="1781443"/>
            <a:chOff x="2008819" y="3731632"/>
            <a:chExt cx="1239980" cy="1781443"/>
          </a:xfrm>
        </p:grpSpPr>
        <p:sp>
          <p:nvSpPr>
            <p:cNvPr id="35" name="TextBox 34"/>
            <p:cNvSpPr txBox="1"/>
            <p:nvPr/>
          </p:nvSpPr>
          <p:spPr>
            <a:xfrm>
              <a:off x="2272757" y="3731632"/>
              <a:ext cx="6880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Result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057447" y="4989855"/>
              <a:ext cx="11913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Current &amp;</a:t>
              </a:r>
            </a:p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Future work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008819" y="3935514"/>
              <a:ext cx="121058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6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8" name="직선 연결선 37"/>
            <p:cNvCxnSpPr/>
            <p:nvPr/>
          </p:nvCxnSpPr>
          <p:spPr>
            <a:xfrm>
              <a:off x="2026879" y="4051377"/>
              <a:ext cx="1174468" cy="0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1" name="직사각형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5" y="413529"/>
            <a:ext cx="495300" cy="4953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4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4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1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6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1859569" y="457200"/>
            <a:ext cx="1750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Detail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277633" y="3162559"/>
            <a:ext cx="737616" cy="637661"/>
            <a:chOff x="286675" y="1057144"/>
            <a:chExt cx="737616" cy="637661"/>
          </a:xfrm>
        </p:grpSpPr>
        <p:sp>
          <p:nvSpPr>
            <p:cNvPr id="74" name="직사각형 73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5" y="413529"/>
            <a:ext cx="495300" cy="4953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414" y="1768541"/>
            <a:ext cx="8772524" cy="4481393"/>
          </a:xfrm>
          <a:prstGeom prst="rect">
            <a:avLst/>
          </a:prstGeom>
        </p:spPr>
      </p:pic>
      <p:sp>
        <p:nvSpPr>
          <p:cNvPr id="17" name="TextBox 53"/>
          <p:cNvSpPr txBox="1"/>
          <p:nvPr/>
        </p:nvSpPr>
        <p:spPr>
          <a:xfrm>
            <a:off x="5544043" y="1175919"/>
            <a:ext cx="1999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Customer View</a:t>
            </a:r>
            <a:endParaRPr lang="ko-KR" altLang="en-US" sz="2000" b="1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8905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1859569" y="457200"/>
            <a:ext cx="1750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Detail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277633" y="3162559"/>
            <a:ext cx="737616" cy="637661"/>
            <a:chOff x="286675" y="1057144"/>
            <a:chExt cx="737616" cy="637661"/>
          </a:xfrm>
        </p:grpSpPr>
        <p:sp>
          <p:nvSpPr>
            <p:cNvPr id="74" name="직사각형 73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5" y="413529"/>
            <a:ext cx="495300" cy="4953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442" y="1768542"/>
            <a:ext cx="8743496" cy="4481392"/>
          </a:xfrm>
          <a:prstGeom prst="rect">
            <a:avLst/>
          </a:prstGeom>
        </p:spPr>
      </p:pic>
      <p:sp>
        <p:nvSpPr>
          <p:cNvPr id="17" name="TextBox 53"/>
          <p:cNvSpPr txBox="1"/>
          <p:nvPr/>
        </p:nvSpPr>
        <p:spPr>
          <a:xfrm>
            <a:off x="4961438" y="1175919"/>
            <a:ext cx="3193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Customer View</a:t>
            </a:r>
            <a:r>
              <a:rPr lang="ko-KR" altLang="en-US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Details )</a:t>
            </a:r>
            <a:endParaRPr lang="ko-KR" altLang="en-US" sz="2000" b="1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956" y="2334614"/>
            <a:ext cx="4064000" cy="22733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329" y="2334614"/>
            <a:ext cx="3451719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180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1859569" y="457200"/>
            <a:ext cx="1750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Detail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277633" y="3162559"/>
            <a:ext cx="737616" cy="637661"/>
            <a:chOff x="286675" y="1057144"/>
            <a:chExt cx="737616" cy="637661"/>
          </a:xfrm>
        </p:grpSpPr>
        <p:sp>
          <p:nvSpPr>
            <p:cNvPr id="74" name="직사각형 73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5" y="413529"/>
            <a:ext cx="495300" cy="4953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425" y="1768542"/>
            <a:ext cx="8977745" cy="4632258"/>
          </a:xfrm>
          <a:prstGeom prst="rect">
            <a:avLst/>
          </a:prstGeom>
        </p:spPr>
      </p:pic>
      <p:sp>
        <p:nvSpPr>
          <p:cNvPr id="18" name="TextBox 53"/>
          <p:cNvSpPr txBox="1"/>
          <p:nvPr/>
        </p:nvSpPr>
        <p:spPr>
          <a:xfrm>
            <a:off x="4754405" y="1175919"/>
            <a:ext cx="3983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Restaurant </a:t>
            </a:r>
            <a:r>
              <a:rPr lang="en-US" altLang="ko-KR" sz="2000" b="1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owner Register View</a:t>
            </a:r>
            <a:endParaRPr lang="ko-KR" altLang="en-US" sz="2000" b="1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220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1851198" y="457200"/>
            <a:ext cx="1258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279418" y="1078915"/>
            <a:ext cx="737616" cy="637661"/>
            <a:chOff x="286675" y="1057144"/>
            <a:chExt cx="737616" cy="637661"/>
          </a:xfrm>
        </p:grpSpPr>
        <p:sp>
          <p:nvSpPr>
            <p:cNvPr id="74" name="직사각형 73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1781226" y="2632495"/>
            <a:ext cx="1234492" cy="1785963"/>
            <a:chOff x="1984915" y="3731632"/>
            <a:chExt cx="1234492" cy="1785963"/>
          </a:xfrm>
        </p:grpSpPr>
        <p:sp>
          <p:nvSpPr>
            <p:cNvPr id="82" name="TextBox 81"/>
            <p:cNvSpPr txBox="1"/>
            <p:nvPr/>
          </p:nvSpPr>
          <p:spPr>
            <a:xfrm>
              <a:off x="1984915" y="3731632"/>
              <a:ext cx="12089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Introduction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2028670" y="4994375"/>
              <a:ext cx="11272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About </a:t>
              </a:r>
            </a:p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Our Project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008819" y="3935514"/>
              <a:ext cx="121058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01</a:t>
              </a:r>
              <a:endParaRPr lang="ko-KR" altLang="en-US" sz="6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90" name="직선 연결선 89"/>
            <p:cNvCxnSpPr/>
            <p:nvPr/>
          </p:nvCxnSpPr>
          <p:spPr>
            <a:xfrm>
              <a:off x="2026879" y="4051377"/>
              <a:ext cx="1174468" cy="0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6" name="그룹 105"/>
          <p:cNvGrpSpPr/>
          <p:nvPr/>
        </p:nvGrpSpPr>
        <p:grpSpPr>
          <a:xfrm>
            <a:off x="3738310" y="2632495"/>
            <a:ext cx="1210588" cy="1792970"/>
            <a:chOff x="2008819" y="3720106"/>
            <a:chExt cx="1210588" cy="1792970"/>
          </a:xfrm>
        </p:grpSpPr>
        <p:sp>
          <p:nvSpPr>
            <p:cNvPr id="107" name="TextBox 106"/>
            <p:cNvSpPr txBox="1"/>
            <p:nvPr/>
          </p:nvSpPr>
          <p:spPr>
            <a:xfrm>
              <a:off x="2187605" y="3720106"/>
              <a:ext cx="8803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Timeline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2039332" y="4989856"/>
              <a:ext cx="11769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Our Project </a:t>
              </a:r>
            </a:p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Motivation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2008819" y="3935514"/>
              <a:ext cx="121058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02</a:t>
              </a:r>
              <a:endParaRPr lang="ko-KR" altLang="en-US" sz="6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10" name="직선 연결선 109"/>
            <p:cNvCxnSpPr/>
            <p:nvPr/>
          </p:nvCxnSpPr>
          <p:spPr>
            <a:xfrm>
              <a:off x="2026879" y="4051377"/>
              <a:ext cx="1174468" cy="0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1" name="그룹 110"/>
          <p:cNvGrpSpPr/>
          <p:nvPr/>
        </p:nvGrpSpPr>
        <p:grpSpPr>
          <a:xfrm>
            <a:off x="5595318" y="2632495"/>
            <a:ext cx="1463863" cy="1566000"/>
            <a:chOff x="1907140" y="3731632"/>
            <a:chExt cx="1463863" cy="1566000"/>
          </a:xfrm>
        </p:grpSpPr>
        <p:sp>
          <p:nvSpPr>
            <p:cNvPr id="112" name="TextBox 111"/>
            <p:cNvSpPr txBox="1"/>
            <p:nvPr/>
          </p:nvSpPr>
          <p:spPr>
            <a:xfrm>
              <a:off x="1994501" y="3731632"/>
              <a:ext cx="12891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Project Detail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907140" y="4989855"/>
              <a:ext cx="14638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Detail Contents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2008819" y="3935514"/>
              <a:ext cx="121058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6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15" name="직선 연결선 114"/>
            <p:cNvCxnSpPr/>
            <p:nvPr/>
          </p:nvCxnSpPr>
          <p:spPr>
            <a:xfrm>
              <a:off x="2026879" y="4051377"/>
              <a:ext cx="1174468" cy="0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6" name="그룹 115"/>
          <p:cNvGrpSpPr/>
          <p:nvPr/>
        </p:nvGrpSpPr>
        <p:grpSpPr>
          <a:xfrm>
            <a:off x="7735860" y="2632496"/>
            <a:ext cx="1249395" cy="1570517"/>
            <a:chOff x="2008819" y="3731633"/>
            <a:chExt cx="1249395" cy="1570517"/>
          </a:xfrm>
        </p:grpSpPr>
        <p:sp>
          <p:nvSpPr>
            <p:cNvPr id="117" name="TextBox 116"/>
            <p:cNvSpPr txBox="1"/>
            <p:nvPr/>
          </p:nvSpPr>
          <p:spPr>
            <a:xfrm>
              <a:off x="2117021" y="3731633"/>
              <a:ext cx="9941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Prototype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012359" y="4994373"/>
              <a:ext cx="12458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Demo Movie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2008819" y="3935514"/>
              <a:ext cx="121058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6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20" name="직선 연결선 119"/>
            <p:cNvCxnSpPr/>
            <p:nvPr/>
          </p:nvCxnSpPr>
          <p:spPr>
            <a:xfrm>
              <a:off x="2026879" y="4051377"/>
              <a:ext cx="1174468" cy="0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4" name="그룹 33"/>
          <p:cNvGrpSpPr/>
          <p:nvPr/>
        </p:nvGrpSpPr>
        <p:grpSpPr>
          <a:xfrm>
            <a:off x="9785802" y="2632495"/>
            <a:ext cx="1239980" cy="1781443"/>
            <a:chOff x="2008819" y="3731632"/>
            <a:chExt cx="1239980" cy="1781443"/>
          </a:xfrm>
        </p:grpSpPr>
        <p:sp>
          <p:nvSpPr>
            <p:cNvPr id="35" name="TextBox 34"/>
            <p:cNvSpPr txBox="1"/>
            <p:nvPr/>
          </p:nvSpPr>
          <p:spPr>
            <a:xfrm>
              <a:off x="2272757" y="3731632"/>
              <a:ext cx="6880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Result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057447" y="4989855"/>
              <a:ext cx="11913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Current &amp;</a:t>
              </a:r>
            </a:p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Future work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008819" y="3935514"/>
              <a:ext cx="121058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6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8" name="직선 연결선 37"/>
            <p:cNvCxnSpPr/>
            <p:nvPr/>
          </p:nvCxnSpPr>
          <p:spPr>
            <a:xfrm>
              <a:off x="2026879" y="4051377"/>
              <a:ext cx="1174468" cy="0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1" name="직사각형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5" y="413529"/>
            <a:ext cx="495300" cy="4953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6" y="5314"/>
            <a:ext cx="12192000" cy="685268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146" y="2269596"/>
            <a:ext cx="1854200" cy="6604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046" y="4161085"/>
            <a:ext cx="1676400" cy="762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34E77-D9B4-430A-93DF-25203D29E46A}"/>
              </a:ext>
            </a:extLst>
          </p:cNvPr>
          <p:cNvSpPr/>
          <p:nvPr/>
        </p:nvSpPr>
        <p:spPr>
          <a:xfrm>
            <a:off x="5400146" y="4161085"/>
            <a:ext cx="1945876" cy="107749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51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7037E-7 L -0.16693 0.0171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46" y="8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1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6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1859569" y="457200"/>
            <a:ext cx="2374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Expectancy effects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grpSp>
        <p:nvGrpSpPr>
          <p:cNvPr id="53" name="그룹 52"/>
          <p:cNvGrpSpPr/>
          <p:nvPr/>
        </p:nvGrpSpPr>
        <p:grpSpPr>
          <a:xfrm>
            <a:off x="277633" y="5238575"/>
            <a:ext cx="737616" cy="637661"/>
            <a:chOff x="286675" y="1057144"/>
            <a:chExt cx="737616" cy="637661"/>
          </a:xfrm>
        </p:grpSpPr>
        <p:sp>
          <p:nvSpPr>
            <p:cNvPr id="55" name="직사각형 54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6" name="직선 연결선 55"/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8" name="그림 57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5" y="413529"/>
            <a:ext cx="495300" cy="495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8143F4-77C3-40F4-9334-6F2E3CA264E2}"/>
              </a:ext>
            </a:extLst>
          </p:cNvPr>
          <p:cNvSpPr txBox="1"/>
          <p:nvPr/>
        </p:nvSpPr>
        <p:spPr>
          <a:xfrm>
            <a:off x="2451475" y="2221381"/>
            <a:ext cx="91178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Consumers - Get the food at a cheap price.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Seller - Reduce food waste disposal costs &amp; make profits.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Help hungry neighbors.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Reduce food waste disposal budget.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Solve environmental pollution problems.</a:t>
            </a:r>
            <a:endParaRPr lang="ko-KR" altLang="en-US" sz="2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C37B434-F481-4D72-ACD1-4467D56E17A0}"/>
              </a:ext>
            </a:extLst>
          </p:cNvPr>
          <p:cNvGrpSpPr/>
          <p:nvPr/>
        </p:nvGrpSpPr>
        <p:grpSpPr>
          <a:xfrm>
            <a:off x="1970813" y="2385278"/>
            <a:ext cx="449215" cy="2578709"/>
            <a:chOff x="1231075" y="2385278"/>
            <a:chExt cx="449215" cy="2578709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952763F6-DA0B-46CB-AF64-3588E1B92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075" y="2385278"/>
              <a:ext cx="449215" cy="449215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78BBB86-5F22-4939-8624-ECF7DE18C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075" y="2934790"/>
              <a:ext cx="449215" cy="449215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288FC4FC-C50D-4D3E-8467-E09363D79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075" y="3479259"/>
              <a:ext cx="449215" cy="449215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41DA3011-4894-4E8D-8F94-1524C053E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075" y="4008349"/>
              <a:ext cx="449215" cy="449215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B4E3C266-3A39-4D66-8339-14FE080DD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075" y="4514772"/>
              <a:ext cx="449215" cy="4492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9332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1859569" y="457200"/>
            <a:ext cx="3001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Current &amp; Future Works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204032" y="5106420"/>
            <a:ext cx="5397600" cy="1330800"/>
            <a:chOff x="2325600" y="1512000"/>
            <a:chExt cx="3542400" cy="1330800"/>
          </a:xfrm>
        </p:grpSpPr>
        <p:sp>
          <p:nvSpPr>
            <p:cNvPr id="24" name="사다리꼴 23"/>
            <p:cNvSpPr/>
            <p:nvPr/>
          </p:nvSpPr>
          <p:spPr>
            <a:xfrm>
              <a:off x="2325600" y="1512000"/>
              <a:ext cx="3542400" cy="799200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25" name="사다리꼴 24"/>
            <p:cNvSpPr/>
            <p:nvPr/>
          </p:nvSpPr>
          <p:spPr>
            <a:xfrm flipV="1">
              <a:off x="2325600" y="2311200"/>
              <a:ext cx="3542400" cy="531600"/>
            </a:xfrm>
            <a:prstGeom prst="trapezoid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16" name="위쪽 화살표 22"/>
          <p:cNvSpPr/>
          <p:nvPr/>
        </p:nvSpPr>
        <p:spPr>
          <a:xfrm>
            <a:off x="2801728" y="1179576"/>
            <a:ext cx="4092678" cy="1321565"/>
          </a:xfrm>
          <a:prstGeom prst="upArrow">
            <a:avLst>
              <a:gd name="adj1" fmla="val 70901"/>
              <a:gd name="adj2" fmla="val 50000"/>
            </a:avLst>
          </a:prstGeom>
          <a:solidFill>
            <a:srgbClr val="F3AE2F"/>
          </a:solidFill>
          <a:ln>
            <a:noFill/>
          </a:ln>
          <a:effectLst>
            <a:outerShdw blurRad="50800" dist="38100" algn="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405102" y="2479019"/>
            <a:ext cx="5097600" cy="1330800"/>
            <a:chOff x="2325600" y="1512000"/>
            <a:chExt cx="3542400" cy="1330800"/>
          </a:xfrm>
        </p:grpSpPr>
        <p:sp>
          <p:nvSpPr>
            <p:cNvPr id="18" name="사다리꼴 17"/>
            <p:cNvSpPr/>
            <p:nvPr/>
          </p:nvSpPr>
          <p:spPr>
            <a:xfrm>
              <a:off x="2325600" y="1512000"/>
              <a:ext cx="3542400" cy="799200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9" name="사다리꼴 18"/>
            <p:cNvSpPr/>
            <p:nvPr/>
          </p:nvSpPr>
          <p:spPr>
            <a:xfrm flipV="1">
              <a:off x="2325600" y="2311200"/>
              <a:ext cx="3542400" cy="531600"/>
            </a:xfrm>
            <a:prstGeom prst="trapezoid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327102" y="3809819"/>
            <a:ext cx="5247600" cy="1330800"/>
            <a:chOff x="2325600" y="1512000"/>
            <a:chExt cx="3542400" cy="1330800"/>
          </a:xfrm>
        </p:grpSpPr>
        <p:sp>
          <p:nvSpPr>
            <p:cNvPr id="21" name="사다리꼴 20"/>
            <p:cNvSpPr/>
            <p:nvPr/>
          </p:nvSpPr>
          <p:spPr>
            <a:xfrm>
              <a:off x="2325600" y="1512000"/>
              <a:ext cx="3542400" cy="799200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22" name="사다리꼴 21"/>
            <p:cNvSpPr/>
            <p:nvPr/>
          </p:nvSpPr>
          <p:spPr>
            <a:xfrm flipV="1">
              <a:off x="2325600" y="2311200"/>
              <a:ext cx="3542400" cy="531600"/>
            </a:xfrm>
            <a:prstGeom prst="trapezoid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199102" y="2479019"/>
            <a:ext cx="3303600" cy="1330800"/>
            <a:chOff x="2325600" y="1512000"/>
            <a:chExt cx="3542400" cy="13308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사다리꼴 27"/>
            <p:cNvSpPr/>
            <p:nvPr/>
          </p:nvSpPr>
          <p:spPr>
            <a:xfrm>
              <a:off x="2325600" y="1512000"/>
              <a:ext cx="3542400" cy="799200"/>
            </a:xfrm>
            <a:prstGeom prst="trapezoid">
              <a:avLst/>
            </a:prstGeom>
            <a:solidFill>
              <a:srgbClr val="F3AE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29" name="사다리꼴 28"/>
            <p:cNvSpPr/>
            <p:nvPr/>
          </p:nvSpPr>
          <p:spPr>
            <a:xfrm flipV="1">
              <a:off x="2325600" y="2311200"/>
              <a:ext cx="3542400" cy="531600"/>
            </a:xfrm>
            <a:prstGeom prst="trapezoid">
              <a:avLst/>
            </a:prstGeom>
            <a:solidFill>
              <a:srgbClr val="CA86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3127102" y="3809819"/>
            <a:ext cx="3447600" cy="1330800"/>
            <a:chOff x="2325600" y="1512000"/>
            <a:chExt cx="3542400" cy="13308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1" name="사다리꼴 30"/>
            <p:cNvSpPr/>
            <p:nvPr/>
          </p:nvSpPr>
          <p:spPr>
            <a:xfrm>
              <a:off x="2325600" y="1512000"/>
              <a:ext cx="3542400" cy="799200"/>
            </a:xfrm>
            <a:prstGeom prst="trapezoid">
              <a:avLst/>
            </a:prstGeom>
            <a:solidFill>
              <a:srgbClr val="F3AE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32" name="사다리꼴 31"/>
            <p:cNvSpPr/>
            <p:nvPr/>
          </p:nvSpPr>
          <p:spPr>
            <a:xfrm flipV="1">
              <a:off x="2325600" y="2311200"/>
              <a:ext cx="3542400" cy="531600"/>
            </a:xfrm>
            <a:prstGeom prst="trapezoid">
              <a:avLst/>
            </a:prstGeom>
            <a:solidFill>
              <a:srgbClr val="CA86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3055102" y="5140619"/>
            <a:ext cx="3591600" cy="1330800"/>
            <a:chOff x="2325600" y="1512000"/>
            <a:chExt cx="3542400" cy="13308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4" name="사다리꼴 33"/>
            <p:cNvSpPr/>
            <p:nvPr/>
          </p:nvSpPr>
          <p:spPr>
            <a:xfrm>
              <a:off x="2325600" y="1512000"/>
              <a:ext cx="3542400" cy="799200"/>
            </a:xfrm>
            <a:prstGeom prst="trapezoid">
              <a:avLst/>
            </a:prstGeom>
            <a:solidFill>
              <a:srgbClr val="F3AE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35" name="사다리꼴 34"/>
            <p:cNvSpPr/>
            <p:nvPr/>
          </p:nvSpPr>
          <p:spPr>
            <a:xfrm flipV="1">
              <a:off x="2325600" y="2311200"/>
              <a:ext cx="3542400" cy="531600"/>
            </a:xfrm>
            <a:prstGeom prst="trapezoid">
              <a:avLst/>
            </a:prstGeom>
            <a:solidFill>
              <a:srgbClr val="CA86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593">
            <a:off x="1470566" y="5125802"/>
            <a:ext cx="860395" cy="860395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1357">
            <a:off x="1539702" y="2367559"/>
            <a:ext cx="1022120" cy="102212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7319">
            <a:off x="1464702" y="3722563"/>
            <a:ext cx="1022120" cy="102212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194795" y="5372354"/>
            <a:ext cx="883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step01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08955" y="4007952"/>
            <a:ext cx="883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step02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391700" y="2662834"/>
            <a:ext cx="883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step03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076792" y="3897356"/>
            <a:ext cx="1613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Testing</a:t>
            </a:r>
            <a:endParaRPr lang="ko-KR" altLang="en-US" sz="2800" b="1" dirty="0">
              <a:solidFill>
                <a:schemeClr val="bg1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822174" y="5270266"/>
            <a:ext cx="21547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Prototype</a:t>
            </a:r>
            <a:endParaRPr lang="ko-KR" altLang="en-US" sz="2800" b="1" dirty="0">
              <a:solidFill>
                <a:schemeClr val="bg1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822174" y="2608666"/>
            <a:ext cx="1951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Complete</a:t>
            </a:r>
            <a:endParaRPr lang="ko-KR" altLang="en-US" sz="2800" b="1" dirty="0">
              <a:solidFill>
                <a:schemeClr val="bg1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922610" y="1516254"/>
            <a:ext cx="4626212" cy="2434039"/>
            <a:chOff x="6949903" y="2407579"/>
            <a:chExt cx="4626212" cy="2434039"/>
          </a:xfrm>
        </p:grpSpPr>
        <p:sp>
          <p:nvSpPr>
            <p:cNvPr id="50" name="직사각형 49"/>
            <p:cNvSpPr/>
            <p:nvPr/>
          </p:nvSpPr>
          <p:spPr>
            <a:xfrm>
              <a:off x="7517478" y="2425306"/>
              <a:ext cx="239616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b="1" dirty="0">
                  <a:solidFill>
                    <a:srgbClr val="002060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Current Work</a:t>
              </a:r>
              <a:endParaRPr lang="ko-KR" altLang="en-US" sz="2800" b="1" dirty="0">
                <a:solidFill>
                  <a:srgbClr val="00206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568262" y="3087292"/>
              <a:ext cx="400785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altLang="ko-KR" dirty="0">
                  <a:latin typeface="08SeoulNamsan EB" charset="-127"/>
                  <a:ea typeface="08SeoulNamsan EB" charset="-127"/>
                  <a:cs typeface="08SeoulNamsan EB" charset="-127"/>
                </a:rPr>
                <a:t>Completed Prototype</a:t>
              </a:r>
            </a:p>
            <a:p>
              <a:pPr marL="285750" indent="-285750">
                <a:buFont typeface="Arial" charset="0"/>
                <a:buChar char="•"/>
              </a:pPr>
              <a:endParaRPr lang="en-US" altLang="ko-KR" dirty="0">
                <a:latin typeface="08SeoulNamsan EB" charset="-127"/>
                <a:ea typeface="08SeoulNamsan EB" charset="-127"/>
                <a:cs typeface="08SeoulNamsan EB" charset="-127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altLang="ko-KR" dirty="0">
                  <a:latin typeface="08SeoulNamsan EB" charset="-127"/>
                  <a:ea typeface="08SeoulNamsan EB" charset="-127"/>
                  <a:cs typeface="08SeoulNamsan EB" charset="-127"/>
                </a:rPr>
                <a:t>Create Business Model</a:t>
              </a:r>
            </a:p>
            <a:p>
              <a:pPr marL="285750" indent="-285750">
                <a:buFont typeface="Arial" charset="0"/>
                <a:buChar char="•"/>
              </a:pPr>
              <a:endParaRPr lang="en-US" altLang="ko-KR" dirty="0">
                <a:latin typeface="08SeoulNamsan EB" charset="-127"/>
                <a:ea typeface="08SeoulNamsan EB" charset="-127"/>
                <a:cs typeface="08SeoulNamsan EB" charset="-127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altLang="ko-KR" dirty="0">
                  <a:latin typeface="08SeoulNamsan EB" charset="-127"/>
                  <a:ea typeface="08SeoulNamsan EB" charset="-127"/>
                  <a:cs typeface="08SeoulNamsan EB" charset="-127"/>
                </a:rPr>
                <a:t>Test Server &amp; </a:t>
              </a:r>
              <a:r>
                <a:rPr lang="en-US" altLang="ko-KR" dirty="0" err="1">
                  <a:latin typeface="08SeoulNamsan EB" charset="-127"/>
                  <a:ea typeface="08SeoulNamsan EB" charset="-127"/>
                  <a:cs typeface="08SeoulNamsan EB" charset="-127"/>
                </a:rPr>
                <a:t>DataBase</a:t>
              </a:r>
              <a:endParaRPr lang="en-US" altLang="ko-KR" dirty="0">
                <a:latin typeface="08SeoulNamsan EB" charset="-127"/>
                <a:ea typeface="08SeoulNamsan EB" charset="-127"/>
                <a:cs typeface="08SeoulNamsan EB" charset="-127"/>
              </a:endParaRPr>
            </a:p>
            <a:p>
              <a:pPr marL="285750" indent="-285750">
                <a:buFont typeface="Arial" charset="0"/>
                <a:buChar char="•"/>
              </a:pPr>
              <a:endParaRPr lang="en-US" altLang="ko-KR" dirty="0">
                <a:latin typeface="08SeoulNamsan EB" charset="-127"/>
                <a:ea typeface="08SeoulNamsan EB" charset="-127"/>
                <a:cs typeface="08SeoulNamsan EB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9903" y="2407579"/>
              <a:ext cx="618359" cy="618359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6922610" y="3897356"/>
            <a:ext cx="4756729" cy="1541689"/>
            <a:chOff x="6949902" y="4158966"/>
            <a:chExt cx="4756729" cy="1541689"/>
          </a:xfrm>
        </p:grpSpPr>
        <p:sp>
          <p:nvSpPr>
            <p:cNvPr id="49" name="직사각형 48"/>
            <p:cNvSpPr/>
            <p:nvPr/>
          </p:nvSpPr>
          <p:spPr>
            <a:xfrm>
              <a:off x="7618467" y="4191338"/>
              <a:ext cx="219739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b="1" dirty="0">
                  <a:solidFill>
                    <a:srgbClr val="002060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Future Work</a:t>
              </a:r>
              <a:endParaRPr lang="ko-KR" altLang="en-US" sz="2800" b="1" dirty="0">
                <a:solidFill>
                  <a:srgbClr val="00206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568261" y="4777325"/>
              <a:ext cx="41383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altLang="ko-KR" dirty="0">
                  <a:latin typeface="08SeoulNamsan EB" charset="-127"/>
                  <a:ea typeface="08SeoulNamsan EB" charset="-127"/>
                  <a:cs typeface="08SeoulNamsan EB" charset="-127"/>
                </a:rPr>
                <a:t>Develop</a:t>
              </a:r>
              <a:r>
                <a:rPr lang="ko-KR" altLang="en-US" dirty="0">
                  <a:latin typeface="08SeoulNamsan EB" charset="-127"/>
                  <a:ea typeface="08SeoulNamsan EB" charset="-127"/>
                  <a:cs typeface="08SeoulNamsan EB" charset="-127"/>
                </a:rPr>
                <a:t> </a:t>
              </a:r>
              <a:r>
                <a:rPr lang="en-US" altLang="ko-KR" dirty="0">
                  <a:latin typeface="08SeoulNamsan EB" charset="-127"/>
                  <a:ea typeface="08SeoulNamsan EB" charset="-127"/>
                  <a:cs typeface="08SeoulNamsan EB" charset="-127"/>
                </a:rPr>
                <a:t>Commercial Version</a:t>
              </a:r>
            </a:p>
            <a:p>
              <a:pPr marL="285750" indent="-285750">
                <a:buFont typeface="Arial" charset="0"/>
                <a:buChar char="•"/>
              </a:pPr>
              <a:endParaRPr lang="en-US" altLang="ko-KR" dirty="0">
                <a:latin typeface="08SeoulNamsan EB" charset="-127"/>
                <a:ea typeface="08SeoulNamsan EB" charset="-127"/>
                <a:cs typeface="08SeoulNamsan EB" charset="-127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altLang="ko-KR" dirty="0">
                  <a:latin typeface="08SeoulNamsan EB" charset="-127"/>
                  <a:ea typeface="08SeoulNamsan EB" charset="-127"/>
                  <a:cs typeface="08SeoulNamsan EB" charset="-127"/>
                </a:rPr>
                <a:t>Edit </a:t>
              </a:r>
            </a:p>
          </p:txBody>
        </p:sp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9902" y="4158966"/>
              <a:ext cx="618359" cy="618359"/>
            </a:xfrm>
            <a:prstGeom prst="rect">
              <a:avLst/>
            </a:prstGeom>
          </p:spPr>
        </p:pic>
      </p:grpSp>
      <p:grpSp>
        <p:nvGrpSpPr>
          <p:cNvPr id="53" name="그룹 52"/>
          <p:cNvGrpSpPr/>
          <p:nvPr/>
        </p:nvGrpSpPr>
        <p:grpSpPr>
          <a:xfrm>
            <a:off x="277633" y="5238575"/>
            <a:ext cx="737616" cy="637661"/>
            <a:chOff x="286675" y="1057144"/>
            <a:chExt cx="737616" cy="637661"/>
          </a:xfrm>
        </p:grpSpPr>
        <p:sp>
          <p:nvSpPr>
            <p:cNvPr id="55" name="직사각형 54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6" name="직선 연결선 55"/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8" name="그림 57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5" y="413529"/>
            <a:ext cx="4953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51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CD80997-0F62-4DAC-BBFA-81E32A235131}"/>
              </a:ext>
            </a:extLst>
          </p:cNvPr>
          <p:cNvSpPr/>
          <p:nvPr/>
        </p:nvSpPr>
        <p:spPr>
          <a:xfrm>
            <a:off x="0" y="1140429"/>
            <a:ext cx="12192000" cy="5044614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2751490" y="3169287"/>
            <a:ext cx="66135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Thank you for your listening.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746" y="1456188"/>
            <a:ext cx="1925011" cy="1917121"/>
          </a:xfrm>
          <a:prstGeom prst="rect">
            <a:avLst/>
          </a:prstGeom>
        </p:spPr>
      </p:pic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2751490" y="3754062"/>
            <a:ext cx="66135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G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LOBAL </a:t>
            </a:r>
            <a:r>
              <a:rPr lang="en-US" altLang="ko-KR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H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ACKATHON In </a:t>
            </a:r>
            <a:r>
              <a:rPr lang="en-US" altLang="ko-KR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J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EJU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2751490" y="4282738"/>
            <a:ext cx="66135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Save The Food 9 Team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051" y="4652070"/>
            <a:ext cx="34544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1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1851198" y="457200"/>
            <a:ext cx="1893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Team Member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279418" y="1078915"/>
            <a:ext cx="737616" cy="637661"/>
            <a:chOff x="286675" y="1057144"/>
            <a:chExt cx="737616" cy="637661"/>
          </a:xfrm>
        </p:grpSpPr>
        <p:sp>
          <p:nvSpPr>
            <p:cNvPr id="74" name="직사각형 73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1054604" y="2172167"/>
            <a:ext cx="10911727" cy="443085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0" b="12494"/>
          <a:stretch/>
        </p:blipFill>
        <p:spPr>
          <a:xfrm>
            <a:off x="2257241" y="2172167"/>
            <a:ext cx="8588654" cy="4430856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7659912" y="2826738"/>
            <a:ext cx="3311013" cy="680892"/>
            <a:chOff x="7399120" y="3607243"/>
            <a:chExt cx="3311013" cy="680892"/>
          </a:xfrm>
        </p:grpSpPr>
        <p:grpSp>
          <p:nvGrpSpPr>
            <p:cNvPr id="38" name="그룹 37"/>
            <p:cNvGrpSpPr/>
            <p:nvPr/>
          </p:nvGrpSpPr>
          <p:grpSpPr>
            <a:xfrm>
              <a:off x="7399120" y="3666236"/>
              <a:ext cx="262816" cy="243348"/>
              <a:chOff x="838200" y="2057400"/>
              <a:chExt cx="345643" cy="320040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838200" y="2057400"/>
                <a:ext cx="345643" cy="320040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자유형 18"/>
              <p:cNvSpPr/>
              <p:nvPr/>
            </p:nvSpPr>
            <p:spPr>
              <a:xfrm rot="2700000">
                <a:off x="926713" y="2108785"/>
                <a:ext cx="168615" cy="194543"/>
              </a:xfrm>
              <a:custGeom>
                <a:avLst/>
                <a:gdLst>
                  <a:gd name="connsiteX0" fmla="*/ 168213 w 246871"/>
                  <a:gd name="connsiteY0" fmla="*/ 0 h 284831"/>
                  <a:gd name="connsiteX1" fmla="*/ 246871 w 246871"/>
                  <a:gd name="connsiteY1" fmla="*/ 0 h 284831"/>
                  <a:gd name="connsiteX2" fmla="*/ 246871 w 246871"/>
                  <a:gd name="connsiteY2" fmla="*/ 275303 h 284831"/>
                  <a:gd name="connsiteX3" fmla="*/ 222323 w 246871"/>
                  <a:gd name="connsiteY3" fmla="*/ 275303 h 284831"/>
                  <a:gd name="connsiteX4" fmla="*/ 219770 w 246871"/>
                  <a:gd name="connsiteY4" fmla="*/ 284831 h 284831"/>
                  <a:gd name="connsiteX5" fmla="*/ 184210 w 246871"/>
                  <a:gd name="connsiteY5" fmla="*/ 275303 h 284831"/>
                  <a:gd name="connsiteX6" fmla="*/ 168213 w 246871"/>
                  <a:gd name="connsiteY6" fmla="*/ 275303 h 284831"/>
                  <a:gd name="connsiteX7" fmla="*/ 168213 w 246871"/>
                  <a:gd name="connsiteY7" fmla="*/ 271017 h 284831"/>
                  <a:gd name="connsiteX8" fmla="*/ 0 w 246871"/>
                  <a:gd name="connsiteY8" fmla="*/ 225944 h 284831"/>
                  <a:gd name="connsiteX9" fmla="*/ 13904 w 246871"/>
                  <a:gd name="connsiteY9" fmla="*/ 174051 h 284831"/>
                  <a:gd name="connsiteX10" fmla="*/ 168213 w 246871"/>
                  <a:gd name="connsiteY10" fmla="*/ 215398 h 284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6871" h="284831">
                    <a:moveTo>
                      <a:pt x="168213" y="0"/>
                    </a:moveTo>
                    <a:lnTo>
                      <a:pt x="246871" y="0"/>
                    </a:lnTo>
                    <a:lnTo>
                      <a:pt x="246871" y="275303"/>
                    </a:lnTo>
                    <a:lnTo>
                      <a:pt x="222323" y="275303"/>
                    </a:lnTo>
                    <a:lnTo>
                      <a:pt x="219770" y="284831"/>
                    </a:lnTo>
                    <a:lnTo>
                      <a:pt x="184210" y="275303"/>
                    </a:lnTo>
                    <a:lnTo>
                      <a:pt x="168213" y="275303"/>
                    </a:lnTo>
                    <a:lnTo>
                      <a:pt x="168213" y="271017"/>
                    </a:lnTo>
                    <a:lnTo>
                      <a:pt x="0" y="225944"/>
                    </a:lnTo>
                    <a:lnTo>
                      <a:pt x="13904" y="174051"/>
                    </a:lnTo>
                    <a:lnTo>
                      <a:pt x="168213" y="2153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7725211" y="3980358"/>
              <a:ext cx="29849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Hanyang</a:t>
              </a:r>
              <a:r>
                <a:rPr lang="en-US" altLang="ko-KR" sz="140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 University , Korea</a:t>
              </a:r>
              <a:endParaRPr lang="ko-KR" altLang="en-US" sz="14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725211" y="3607243"/>
              <a:ext cx="15972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Kyungse</a:t>
              </a:r>
              <a:r>
                <a:rPr lang="en-US" altLang="ko-KR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Park</a:t>
              </a:r>
              <a:endParaRPr lang="ko-KR" altLang="en-US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8045726" y="4693631"/>
            <a:ext cx="3372598" cy="664610"/>
            <a:chOff x="7944476" y="5067559"/>
            <a:chExt cx="3372598" cy="664610"/>
          </a:xfrm>
        </p:grpSpPr>
        <p:grpSp>
          <p:nvGrpSpPr>
            <p:cNvPr id="43" name="그룹 42"/>
            <p:cNvGrpSpPr/>
            <p:nvPr/>
          </p:nvGrpSpPr>
          <p:grpSpPr>
            <a:xfrm>
              <a:off x="7944476" y="5126545"/>
              <a:ext cx="262815" cy="243347"/>
              <a:chOff x="838200" y="2057400"/>
              <a:chExt cx="345643" cy="320040"/>
            </a:xfrm>
          </p:grpSpPr>
          <p:sp>
            <p:nvSpPr>
              <p:cNvPr id="44" name="타원 43"/>
              <p:cNvSpPr/>
              <p:nvPr/>
            </p:nvSpPr>
            <p:spPr>
              <a:xfrm>
                <a:off x="838200" y="2057400"/>
                <a:ext cx="345643" cy="320040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자유형 23"/>
              <p:cNvSpPr/>
              <p:nvPr/>
            </p:nvSpPr>
            <p:spPr>
              <a:xfrm rot="2700000">
                <a:off x="926714" y="2108786"/>
                <a:ext cx="168615" cy="194543"/>
              </a:xfrm>
              <a:custGeom>
                <a:avLst/>
                <a:gdLst>
                  <a:gd name="connsiteX0" fmla="*/ 168213 w 246871"/>
                  <a:gd name="connsiteY0" fmla="*/ 0 h 284831"/>
                  <a:gd name="connsiteX1" fmla="*/ 246871 w 246871"/>
                  <a:gd name="connsiteY1" fmla="*/ 0 h 284831"/>
                  <a:gd name="connsiteX2" fmla="*/ 246871 w 246871"/>
                  <a:gd name="connsiteY2" fmla="*/ 275303 h 284831"/>
                  <a:gd name="connsiteX3" fmla="*/ 222323 w 246871"/>
                  <a:gd name="connsiteY3" fmla="*/ 275303 h 284831"/>
                  <a:gd name="connsiteX4" fmla="*/ 219770 w 246871"/>
                  <a:gd name="connsiteY4" fmla="*/ 284831 h 284831"/>
                  <a:gd name="connsiteX5" fmla="*/ 184210 w 246871"/>
                  <a:gd name="connsiteY5" fmla="*/ 275303 h 284831"/>
                  <a:gd name="connsiteX6" fmla="*/ 168213 w 246871"/>
                  <a:gd name="connsiteY6" fmla="*/ 275303 h 284831"/>
                  <a:gd name="connsiteX7" fmla="*/ 168213 w 246871"/>
                  <a:gd name="connsiteY7" fmla="*/ 271017 h 284831"/>
                  <a:gd name="connsiteX8" fmla="*/ 0 w 246871"/>
                  <a:gd name="connsiteY8" fmla="*/ 225944 h 284831"/>
                  <a:gd name="connsiteX9" fmla="*/ 13904 w 246871"/>
                  <a:gd name="connsiteY9" fmla="*/ 174051 h 284831"/>
                  <a:gd name="connsiteX10" fmla="*/ 168213 w 246871"/>
                  <a:gd name="connsiteY10" fmla="*/ 215398 h 284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6871" h="284831">
                    <a:moveTo>
                      <a:pt x="168213" y="0"/>
                    </a:moveTo>
                    <a:lnTo>
                      <a:pt x="246871" y="0"/>
                    </a:lnTo>
                    <a:lnTo>
                      <a:pt x="246871" y="275303"/>
                    </a:lnTo>
                    <a:lnTo>
                      <a:pt x="222323" y="275303"/>
                    </a:lnTo>
                    <a:lnTo>
                      <a:pt x="219770" y="284831"/>
                    </a:lnTo>
                    <a:lnTo>
                      <a:pt x="184210" y="275303"/>
                    </a:lnTo>
                    <a:lnTo>
                      <a:pt x="168213" y="275303"/>
                    </a:lnTo>
                    <a:lnTo>
                      <a:pt x="168213" y="271017"/>
                    </a:lnTo>
                    <a:lnTo>
                      <a:pt x="0" y="225944"/>
                    </a:lnTo>
                    <a:lnTo>
                      <a:pt x="13904" y="174051"/>
                    </a:lnTo>
                    <a:lnTo>
                      <a:pt x="168213" y="2153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8332152" y="5424392"/>
              <a:ext cx="29849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KwangWoon</a:t>
              </a:r>
              <a:r>
                <a:rPr lang="en-US" altLang="ko-KR" sz="140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 University, Korea</a:t>
              </a:r>
              <a:endParaRPr lang="ko-KR" altLang="en-US" sz="14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270570" y="5067559"/>
              <a:ext cx="15263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Sanghyo</a:t>
              </a:r>
              <a:r>
                <a:rPr lang="en-US" altLang="ko-KR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Lee</a:t>
              </a:r>
              <a:endParaRPr lang="ko-KR" altLang="en-US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4701001" y="1634229"/>
            <a:ext cx="3285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Food Recycling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Team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258807" y="1356251"/>
            <a:ext cx="2138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2F5597"/>
                </a:solidFill>
              </a:rPr>
              <a:t>Introduce Ourselves</a:t>
            </a:r>
            <a:endParaRPr lang="ko-KR" altLang="en-US" sz="1600" b="1" dirty="0">
              <a:solidFill>
                <a:srgbClr val="2F5597"/>
              </a:solidFill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5895924" y="1159798"/>
            <a:ext cx="715448" cy="148659"/>
            <a:chOff x="5581180" y="254975"/>
            <a:chExt cx="993174" cy="206366"/>
          </a:xfrm>
        </p:grpSpPr>
        <p:sp>
          <p:nvSpPr>
            <p:cNvPr id="51" name="타원 50"/>
            <p:cNvSpPr/>
            <p:nvPr/>
          </p:nvSpPr>
          <p:spPr>
            <a:xfrm>
              <a:off x="5581180" y="254975"/>
              <a:ext cx="206366" cy="20636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/>
            <p:cNvSpPr/>
            <p:nvPr/>
          </p:nvSpPr>
          <p:spPr>
            <a:xfrm>
              <a:off x="5974584" y="254975"/>
              <a:ext cx="206366" cy="20636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/>
            <p:cNvSpPr/>
            <p:nvPr/>
          </p:nvSpPr>
          <p:spPr>
            <a:xfrm>
              <a:off x="6367988" y="254975"/>
              <a:ext cx="206366" cy="20636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512483" y="4776726"/>
            <a:ext cx="2984922" cy="645699"/>
            <a:chOff x="2902329" y="5392003"/>
            <a:chExt cx="2984922" cy="645699"/>
          </a:xfrm>
        </p:grpSpPr>
        <p:grpSp>
          <p:nvGrpSpPr>
            <p:cNvPr id="56" name="그룹 55"/>
            <p:cNvGrpSpPr/>
            <p:nvPr/>
          </p:nvGrpSpPr>
          <p:grpSpPr>
            <a:xfrm>
              <a:off x="3395047" y="5451713"/>
              <a:ext cx="262816" cy="243348"/>
              <a:chOff x="838200" y="2057400"/>
              <a:chExt cx="345643" cy="320040"/>
            </a:xfrm>
          </p:grpSpPr>
          <p:sp>
            <p:nvSpPr>
              <p:cNvPr id="59" name="타원 58"/>
              <p:cNvSpPr/>
              <p:nvPr/>
            </p:nvSpPr>
            <p:spPr>
              <a:xfrm>
                <a:off x="838200" y="2057400"/>
                <a:ext cx="345643" cy="320040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자유형 7"/>
              <p:cNvSpPr/>
              <p:nvPr/>
            </p:nvSpPr>
            <p:spPr>
              <a:xfrm rot="2700000">
                <a:off x="926713" y="2108785"/>
                <a:ext cx="168615" cy="194543"/>
              </a:xfrm>
              <a:custGeom>
                <a:avLst/>
                <a:gdLst>
                  <a:gd name="connsiteX0" fmla="*/ 168213 w 246871"/>
                  <a:gd name="connsiteY0" fmla="*/ 0 h 284831"/>
                  <a:gd name="connsiteX1" fmla="*/ 246871 w 246871"/>
                  <a:gd name="connsiteY1" fmla="*/ 0 h 284831"/>
                  <a:gd name="connsiteX2" fmla="*/ 246871 w 246871"/>
                  <a:gd name="connsiteY2" fmla="*/ 275303 h 284831"/>
                  <a:gd name="connsiteX3" fmla="*/ 222323 w 246871"/>
                  <a:gd name="connsiteY3" fmla="*/ 275303 h 284831"/>
                  <a:gd name="connsiteX4" fmla="*/ 219770 w 246871"/>
                  <a:gd name="connsiteY4" fmla="*/ 284831 h 284831"/>
                  <a:gd name="connsiteX5" fmla="*/ 184210 w 246871"/>
                  <a:gd name="connsiteY5" fmla="*/ 275303 h 284831"/>
                  <a:gd name="connsiteX6" fmla="*/ 168213 w 246871"/>
                  <a:gd name="connsiteY6" fmla="*/ 275303 h 284831"/>
                  <a:gd name="connsiteX7" fmla="*/ 168213 w 246871"/>
                  <a:gd name="connsiteY7" fmla="*/ 271017 h 284831"/>
                  <a:gd name="connsiteX8" fmla="*/ 0 w 246871"/>
                  <a:gd name="connsiteY8" fmla="*/ 225944 h 284831"/>
                  <a:gd name="connsiteX9" fmla="*/ 13904 w 246871"/>
                  <a:gd name="connsiteY9" fmla="*/ 174051 h 284831"/>
                  <a:gd name="connsiteX10" fmla="*/ 168213 w 246871"/>
                  <a:gd name="connsiteY10" fmla="*/ 215398 h 284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6871" h="284831">
                    <a:moveTo>
                      <a:pt x="168213" y="0"/>
                    </a:moveTo>
                    <a:lnTo>
                      <a:pt x="246871" y="0"/>
                    </a:lnTo>
                    <a:lnTo>
                      <a:pt x="246871" y="275303"/>
                    </a:lnTo>
                    <a:lnTo>
                      <a:pt x="222323" y="275303"/>
                    </a:lnTo>
                    <a:lnTo>
                      <a:pt x="219770" y="284831"/>
                    </a:lnTo>
                    <a:lnTo>
                      <a:pt x="184210" y="275303"/>
                    </a:lnTo>
                    <a:lnTo>
                      <a:pt x="168213" y="275303"/>
                    </a:lnTo>
                    <a:lnTo>
                      <a:pt x="168213" y="271017"/>
                    </a:lnTo>
                    <a:lnTo>
                      <a:pt x="0" y="225944"/>
                    </a:lnTo>
                    <a:lnTo>
                      <a:pt x="13904" y="174051"/>
                    </a:lnTo>
                    <a:lnTo>
                      <a:pt x="168213" y="2153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2902329" y="5392003"/>
              <a:ext cx="2984922" cy="645699"/>
              <a:chOff x="2436717" y="5292874"/>
              <a:chExt cx="2984922" cy="645699"/>
            </a:xfrm>
          </p:grpSpPr>
          <p:sp>
            <p:nvSpPr>
              <p:cNvPr id="57" name="TextBox 56"/>
              <p:cNvSpPr txBox="1"/>
              <p:nvPr/>
            </p:nvSpPr>
            <p:spPr>
              <a:xfrm>
                <a:off x="2436717" y="5630796"/>
                <a:ext cx="29849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err="1">
                    <a:solidFill>
                      <a:schemeClr val="bg1"/>
                    </a:solidFill>
                    <a:latin typeface="a옛날목욕탕L" panose="02020600000000000000" pitchFamily="18" charset="-127"/>
                    <a:ea typeface="a옛날목욕탕L" panose="02020600000000000000" pitchFamily="18" charset="-127"/>
                  </a:rPr>
                  <a:t>Jeju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옛날목욕탕L" panose="02020600000000000000" pitchFamily="18" charset="-127"/>
                    <a:ea typeface="a옛날목욕탕L" panose="02020600000000000000" pitchFamily="18" charset="-127"/>
                  </a:rPr>
                  <a:t> National University</a:t>
                </a:r>
                <a:endParaRPr lang="ko-KR" altLang="en-US" sz="140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225476" y="5292874"/>
                <a:ext cx="14289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Park </a:t>
                </a:r>
                <a:r>
                  <a:rPr lang="en-US" altLang="ko-KR" b="1" dirty="0" err="1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Goeun</a:t>
                </a:r>
                <a:endParaRPr lang="ko-KR" altLang="en-US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  <p:grpSp>
        <p:nvGrpSpPr>
          <p:cNvPr id="62" name="그룹 61"/>
          <p:cNvGrpSpPr/>
          <p:nvPr/>
        </p:nvGrpSpPr>
        <p:grpSpPr>
          <a:xfrm>
            <a:off x="2512483" y="2885731"/>
            <a:ext cx="2984922" cy="604618"/>
            <a:chOff x="2649258" y="3114706"/>
            <a:chExt cx="2984922" cy="604618"/>
          </a:xfrm>
        </p:grpSpPr>
        <p:grpSp>
          <p:nvGrpSpPr>
            <p:cNvPr id="63" name="그룹 62"/>
            <p:cNvGrpSpPr/>
            <p:nvPr/>
          </p:nvGrpSpPr>
          <p:grpSpPr>
            <a:xfrm>
              <a:off x="3277855" y="3185481"/>
              <a:ext cx="262816" cy="243348"/>
              <a:chOff x="838200" y="2057400"/>
              <a:chExt cx="345643" cy="320040"/>
            </a:xfrm>
          </p:grpSpPr>
          <p:sp>
            <p:nvSpPr>
              <p:cNvPr id="66" name="타원 65"/>
              <p:cNvSpPr/>
              <p:nvPr/>
            </p:nvSpPr>
            <p:spPr>
              <a:xfrm>
                <a:off x="838200" y="2057400"/>
                <a:ext cx="345643" cy="320040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자유형 7"/>
              <p:cNvSpPr/>
              <p:nvPr/>
            </p:nvSpPr>
            <p:spPr>
              <a:xfrm rot="2700000">
                <a:off x="926713" y="2108785"/>
                <a:ext cx="168615" cy="194543"/>
              </a:xfrm>
              <a:custGeom>
                <a:avLst/>
                <a:gdLst>
                  <a:gd name="connsiteX0" fmla="*/ 168213 w 246871"/>
                  <a:gd name="connsiteY0" fmla="*/ 0 h 284831"/>
                  <a:gd name="connsiteX1" fmla="*/ 246871 w 246871"/>
                  <a:gd name="connsiteY1" fmla="*/ 0 h 284831"/>
                  <a:gd name="connsiteX2" fmla="*/ 246871 w 246871"/>
                  <a:gd name="connsiteY2" fmla="*/ 275303 h 284831"/>
                  <a:gd name="connsiteX3" fmla="*/ 222323 w 246871"/>
                  <a:gd name="connsiteY3" fmla="*/ 275303 h 284831"/>
                  <a:gd name="connsiteX4" fmla="*/ 219770 w 246871"/>
                  <a:gd name="connsiteY4" fmla="*/ 284831 h 284831"/>
                  <a:gd name="connsiteX5" fmla="*/ 184210 w 246871"/>
                  <a:gd name="connsiteY5" fmla="*/ 275303 h 284831"/>
                  <a:gd name="connsiteX6" fmla="*/ 168213 w 246871"/>
                  <a:gd name="connsiteY6" fmla="*/ 275303 h 284831"/>
                  <a:gd name="connsiteX7" fmla="*/ 168213 w 246871"/>
                  <a:gd name="connsiteY7" fmla="*/ 271017 h 284831"/>
                  <a:gd name="connsiteX8" fmla="*/ 0 w 246871"/>
                  <a:gd name="connsiteY8" fmla="*/ 225944 h 284831"/>
                  <a:gd name="connsiteX9" fmla="*/ 13904 w 246871"/>
                  <a:gd name="connsiteY9" fmla="*/ 174051 h 284831"/>
                  <a:gd name="connsiteX10" fmla="*/ 168213 w 246871"/>
                  <a:gd name="connsiteY10" fmla="*/ 215398 h 284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6871" h="284831">
                    <a:moveTo>
                      <a:pt x="168213" y="0"/>
                    </a:moveTo>
                    <a:lnTo>
                      <a:pt x="246871" y="0"/>
                    </a:lnTo>
                    <a:lnTo>
                      <a:pt x="246871" y="275303"/>
                    </a:lnTo>
                    <a:lnTo>
                      <a:pt x="222323" y="275303"/>
                    </a:lnTo>
                    <a:lnTo>
                      <a:pt x="219770" y="284831"/>
                    </a:lnTo>
                    <a:lnTo>
                      <a:pt x="184210" y="275303"/>
                    </a:lnTo>
                    <a:lnTo>
                      <a:pt x="168213" y="275303"/>
                    </a:lnTo>
                    <a:lnTo>
                      <a:pt x="168213" y="271017"/>
                    </a:lnTo>
                    <a:lnTo>
                      <a:pt x="0" y="225944"/>
                    </a:lnTo>
                    <a:lnTo>
                      <a:pt x="13904" y="174051"/>
                    </a:lnTo>
                    <a:lnTo>
                      <a:pt x="168213" y="2153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4" name="TextBox 27"/>
            <p:cNvSpPr txBox="1"/>
            <p:nvPr/>
          </p:nvSpPr>
          <p:spPr>
            <a:xfrm>
              <a:off x="2649258" y="3411547"/>
              <a:ext cx="29849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DongGuk</a:t>
              </a:r>
              <a:r>
                <a:rPr lang="en-US" altLang="ko-KR" sz="140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 University, Korea</a:t>
              </a:r>
              <a:endParaRPr lang="ko-KR" altLang="en-US" sz="14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sp>
          <p:nvSpPr>
            <p:cNvPr id="65" name="TextBox 28"/>
            <p:cNvSpPr txBox="1"/>
            <p:nvPr/>
          </p:nvSpPr>
          <p:spPr>
            <a:xfrm>
              <a:off x="3543768" y="3114706"/>
              <a:ext cx="15359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Juhyeon</a:t>
              </a:r>
              <a:r>
                <a:rPr lang="en-US" altLang="ko-KR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Kim</a:t>
              </a:r>
              <a:endParaRPr lang="ko-KR" altLang="en-US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8082436" y="3771273"/>
            <a:ext cx="2984922" cy="621900"/>
            <a:chOff x="2699848" y="3114706"/>
            <a:chExt cx="2984922" cy="621900"/>
          </a:xfrm>
        </p:grpSpPr>
        <p:grpSp>
          <p:nvGrpSpPr>
            <p:cNvPr id="69" name="그룹 68"/>
            <p:cNvGrpSpPr/>
            <p:nvPr/>
          </p:nvGrpSpPr>
          <p:grpSpPr>
            <a:xfrm>
              <a:off x="3277855" y="3185481"/>
              <a:ext cx="262816" cy="243348"/>
              <a:chOff x="838200" y="2057400"/>
              <a:chExt cx="345643" cy="320040"/>
            </a:xfrm>
          </p:grpSpPr>
          <p:sp>
            <p:nvSpPr>
              <p:cNvPr id="73" name="타원 72"/>
              <p:cNvSpPr/>
              <p:nvPr/>
            </p:nvSpPr>
            <p:spPr>
              <a:xfrm>
                <a:off x="838200" y="2057400"/>
                <a:ext cx="345643" cy="320040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자유형 7"/>
              <p:cNvSpPr/>
              <p:nvPr/>
            </p:nvSpPr>
            <p:spPr>
              <a:xfrm rot="2700000">
                <a:off x="926713" y="2108785"/>
                <a:ext cx="168615" cy="194543"/>
              </a:xfrm>
              <a:custGeom>
                <a:avLst/>
                <a:gdLst>
                  <a:gd name="connsiteX0" fmla="*/ 168213 w 246871"/>
                  <a:gd name="connsiteY0" fmla="*/ 0 h 284831"/>
                  <a:gd name="connsiteX1" fmla="*/ 246871 w 246871"/>
                  <a:gd name="connsiteY1" fmla="*/ 0 h 284831"/>
                  <a:gd name="connsiteX2" fmla="*/ 246871 w 246871"/>
                  <a:gd name="connsiteY2" fmla="*/ 275303 h 284831"/>
                  <a:gd name="connsiteX3" fmla="*/ 222323 w 246871"/>
                  <a:gd name="connsiteY3" fmla="*/ 275303 h 284831"/>
                  <a:gd name="connsiteX4" fmla="*/ 219770 w 246871"/>
                  <a:gd name="connsiteY4" fmla="*/ 284831 h 284831"/>
                  <a:gd name="connsiteX5" fmla="*/ 184210 w 246871"/>
                  <a:gd name="connsiteY5" fmla="*/ 275303 h 284831"/>
                  <a:gd name="connsiteX6" fmla="*/ 168213 w 246871"/>
                  <a:gd name="connsiteY6" fmla="*/ 275303 h 284831"/>
                  <a:gd name="connsiteX7" fmla="*/ 168213 w 246871"/>
                  <a:gd name="connsiteY7" fmla="*/ 271017 h 284831"/>
                  <a:gd name="connsiteX8" fmla="*/ 0 w 246871"/>
                  <a:gd name="connsiteY8" fmla="*/ 225944 h 284831"/>
                  <a:gd name="connsiteX9" fmla="*/ 13904 w 246871"/>
                  <a:gd name="connsiteY9" fmla="*/ 174051 h 284831"/>
                  <a:gd name="connsiteX10" fmla="*/ 168213 w 246871"/>
                  <a:gd name="connsiteY10" fmla="*/ 215398 h 284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6871" h="284831">
                    <a:moveTo>
                      <a:pt x="168213" y="0"/>
                    </a:moveTo>
                    <a:lnTo>
                      <a:pt x="246871" y="0"/>
                    </a:lnTo>
                    <a:lnTo>
                      <a:pt x="246871" y="275303"/>
                    </a:lnTo>
                    <a:lnTo>
                      <a:pt x="222323" y="275303"/>
                    </a:lnTo>
                    <a:lnTo>
                      <a:pt x="219770" y="284831"/>
                    </a:lnTo>
                    <a:lnTo>
                      <a:pt x="184210" y="275303"/>
                    </a:lnTo>
                    <a:lnTo>
                      <a:pt x="168213" y="275303"/>
                    </a:lnTo>
                    <a:lnTo>
                      <a:pt x="168213" y="271017"/>
                    </a:lnTo>
                    <a:lnTo>
                      <a:pt x="0" y="225944"/>
                    </a:lnTo>
                    <a:lnTo>
                      <a:pt x="13904" y="174051"/>
                    </a:lnTo>
                    <a:lnTo>
                      <a:pt x="168213" y="2153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0" name="TextBox 27"/>
            <p:cNvSpPr txBox="1"/>
            <p:nvPr/>
          </p:nvSpPr>
          <p:spPr>
            <a:xfrm>
              <a:off x="2699848" y="3428829"/>
              <a:ext cx="29849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Kookmin</a:t>
              </a:r>
              <a:r>
                <a:rPr lang="en-US" altLang="ko-KR" sz="140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 University, Korea</a:t>
              </a:r>
              <a:endParaRPr lang="ko-KR" altLang="en-US" sz="14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sp>
          <p:nvSpPr>
            <p:cNvPr id="71" name="TextBox 28"/>
            <p:cNvSpPr txBox="1"/>
            <p:nvPr/>
          </p:nvSpPr>
          <p:spPr>
            <a:xfrm>
              <a:off x="3543768" y="3114706"/>
              <a:ext cx="1611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Nahyun</a:t>
              </a:r>
              <a:r>
                <a:rPr lang="en-US" altLang="ko-KR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Sung</a:t>
              </a:r>
              <a:endParaRPr lang="ko-KR" altLang="en-US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2478704" y="3837920"/>
            <a:ext cx="3372598" cy="664610"/>
            <a:chOff x="7944476" y="5067559"/>
            <a:chExt cx="3372598" cy="664610"/>
          </a:xfrm>
        </p:grpSpPr>
        <p:grpSp>
          <p:nvGrpSpPr>
            <p:cNvPr id="82" name="그룹 81"/>
            <p:cNvGrpSpPr/>
            <p:nvPr/>
          </p:nvGrpSpPr>
          <p:grpSpPr>
            <a:xfrm>
              <a:off x="7944476" y="5126545"/>
              <a:ext cx="262815" cy="243347"/>
              <a:chOff x="838200" y="2057400"/>
              <a:chExt cx="345643" cy="320040"/>
            </a:xfrm>
          </p:grpSpPr>
          <p:sp>
            <p:nvSpPr>
              <p:cNvPr id="89" name="타원 88"/>
              <p:cNvSpPr/>
              <p:nvPr/>
            </p:nvSpPr>
            <p:spPr>
              <a:xfrm>
                <a:off x="838200" y="2057400"/>
                <a:ext cx="345643" cy="320040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자유형 23"/>
              <p:cNvSpPr/>
              <p:nvPr/>
            </p:nvSpPr>
            <p:spPr>
              <a:xfrm rot="2700000">
                <a:off x="926714" y="2108786"/>
                <a:ext cx="168615" cy="194543"/>
              </a:xfrm>
              <a:custGeom>
                <a:avLst/>
                <a:gdLst>
                  <a:gd name="connsiteX0" fmla="*/ 168213 w 246871"/>
                  <a:gd name="connsiteY0" fmla="*/ 0 h 284831"/>
                  <a:gd name="connsiteX1" fmla="*/ 246871 w 246871"/>
                  <a:gd name="connsiteY1" fmla="*/ 0 h 284831"/>
                  <a:gd name="connsiteX2" fmla="*/ 246871 w 246871"/>
                  <a:gd name="connsiteY2" fmla="*/ 275303 h 284831"/>
                  <a:gd name="connsiteX3" fmla="*/ 222323 w 246871"/>
                  <a:gd name="connsiteY3" fmla="*/ 275303 h 284831"/>
                  <a:gd name="connsiteX4" fmla="*/ 219770 w 246871"/>
                  <a:gd name="connsiteY4" fmla="*/ 284831 h 284831"/>
                  <a:gd name="connsiteX5" fmla="*/ 184210 w 246871"/>
                  <a:gd name="connsiteY5" fmla="*/ 275303 h 284831"/>
                  <a:gd name="connsiteX6" fmla="*/ 168213 w 246871"/>
                  <a:gd name="connsiteY6" fmla="*/ 275303 h 284831"/>
                  <a:gd name="connsiteX7" fmla="*/ 168213 w 246871"/>
                  <a:gd name="connsiteY7" fmla="*/ 271017 h 284831"/>
                  <a:gd name="connsiteX8" fmla="*/ 0 w 246871"/>
                  <a:gd name="connsiteY8" fmla="*/ 225944 h 284831"/>
                  <a:gd name="connsiteX9" fmla="*/ 13904 w 246871"/>
                  <a:gd name="connsiteY9" fmla="*/ 174051 h 284831"/>
                  <a:gd name="connsiteX10" fmla="*/ 168213 w 246871"/>
                  <a:gd name="connsiteY10" fmla="*/ 215398 h 284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6871" h="284831">
                    <a:moveTo>
                      <a:pt x="168213" y="0"/>
                    </a:moveTo>
                    <a:lnTo>
                      <a:pt x="246871" y="0"/>
                    </a:lnTo>
                    <a:lnTo>
                      <a:pt x="246871" y="275303"/>
                    </a:lnTo>
                    <a:lnTo>
                      <a:pt x="222323" y="275303"/>
                    </a:lnTo>
                    <a:lnTo>
                      <a:pt x="219770" y="284831"/>
                    </a:lnTo>
                    <a:lnTo>
                      <a:pt x="184210" y="275303"/>
                    </a:lnTo>
                    <a:lnTo>
                      <a:pt x="168213" y="275303"/>
                    </a:lnTo>
                    <a:lnTo>
                      <a:pt x="168213" y="271017"/>
                    </a:lnTo>
                    <a:lnTo>
                      <a:pt x="0" y="225944"/>
                    </a:lnTo>
                    <a:lnTo>
                      <a:pt x="13904" y="174051"/>
                    </a:lnTo>
                    <a:lnTo>
                      <a:pt x="168213" y="2153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7" name="TextBox 45"/>
            <p:cNvSpPr txBox="1"/>
            <p:nvPr/>
          </p:nvSpPr>
          <p:spPr>
            <a:xfrm>
              <a:off x="8332152" y="5424392"/>
              <a:ext cx="29849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KwangWoon</a:t>
              </a:r>
              <a:r>
                <a:rPr lang="en-US" altLang="ko-KR" sz="140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 University, Korea</a:t>
              </a:r>
              <a:endParaRPr lang="ko-KR" altLang="en-US" sz="14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sp>
          <p:nvSpPr>
            <p:cNvPr id="88" name="TextBox 46"/>
            <p:cNvSpPr txBox="1"/>
            <p:nvPr/>
          </p:nvSpPr>
          <p:spPr>
            <a:xfrm>
              <a:off x="8270570" y="5067559"/>
              <a:ext cx="2030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Taehyoung</a:t>
              </a:r>
              <a:r>
                <a:rPr lang="en-US" altLang="ko-KR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Kwon</a:t>
              </a:r>
              <a:endParaRPr lang="ko-KR" altLang="en-US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08" y="411416"/>
            <a:ext cx="555667" cy="55566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5" y="413529"/>
            <a:ext cx="4953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95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1851198" y="457200"/>
            <a:ext cx="1258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279418" y="1078915"/>
            <a:ext cx="737616" cy="637661"/>
            <a:chOff x="286675" y="1057144"/>
            <a:chExt cx="737616" cy="637661"/>
          </a:xfrm>
        </p:grpSpPr>
        <p:sp>
          <p:nvSpPr>
            <p:cNvPr id="74" name="직사각형 73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1781226" y="2632495"/>
            <a:ext cx="1234492" cy="1785963"/>
            <a:chOff x="1984915" y="3731632"/>
            <a:chExt cx="1234492" cy="1785963"/>
          </a:xfrm>
        </p:grpSpPr>
        <p:sp>
          <p:nvSpPr>
            <p:cNvPr id="82" name="TextBox 81"/>
            <p:cNvSpPr txBox="1"/>
            <p:nvPr/>
          </p:nvSpPr>
          <p:spPr>
            <a:xfrm>
              <a:off x="1984915" y="3731632"/>
              <a:ext cx="12089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Introduction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2003824" y="4994375"/>
              <a:ext cx="11769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Our Project </a:t>
              </a:r>
            </a:p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Motivation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008819" y="3935514"/>
              <a:ext cx="121058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01</a:t>
              </a:r>
              <a:endParaRPr lang="ko-KR" altLang="en-US" sz="6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90" name="직선 연결선 89"/>
            <p:cNvCxnSpPr/>
            <p:nvPr/>
          </p:nvCxnSpPr>
          <p:spPr>
            <a:xfrm>
              <a:off x="2026879" y="4051377"/>
              <a:ext cx="1174468" cy="0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6" name="그룹 105"/>
          <p:cNvGrpSpPr/>
          <p:nvPr/>
        </p:nvGrpSpPr>
        <p:grpSpPr>
          <a:xfrm>
            <a:off x="3738310" y="2632495"/>
            <a:ext cx="1223464" cy="1792970"/>
            <a:chOff x="2008819" y="3720106"/>
            <a:chExt cx="1223464" cy="1792970"/>
          </a:xfrm>
        </p:grpSpPr>
        <p:sp>
          <p:nvSpPr>
            <p:cNvPr id="107" name="TextBox 106"/>
            <p:cNvSpPr txBox="1"/>
            <p:nvPr/>
          </p:nvSpPr>
          <p:spPr>
            <a:xfrm>
              <a:off x="2023298" y="3720106"/>
              <a:ext cx="12089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Introduction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2064177" y="4989856"/>
              <a:ext cx="11272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About </a:t>
              </a:r>
            </a:p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Our Project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2008819" y="3935514"/>
              <a:ext cx="121058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02</a:t>
              </a:r>
              <a:endParaRPr lang="ko-KR" altLang="en-US" sz="6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10" name="직선 연결선 109"/>
            <p:cNvCxnSpPr/>
            <p:nvPr/>
          </p:nvCxnSpPr>
          <p:spPr>
            <a:xfrm>
              <a:off x="2026879" y="4051377"/>
              <a:ext cx="1174468" cy="0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1" name="그룹 110"/>
          <p:cNvGrpSpPr/>
          <p:nvPr/>
        </p:nvGrpSpPr>
        <p:grpSpPr>
          <a:xfrm>
            <a:off x="5491923" y="2632495"/>
            <a:ext cx="1670649" cy="1781443"/>
            <a:chOff x="1803745" y="3731632"/>
            <a:chExt cx="1670649" cy="1781443"/>
          </a:xfrm>
        </p:grpSpPr>
        <p:sp>
          <p:nvSpPr>
            <p:cNvPr id="112" name="TextBox 111"/>
            <p:cNvSpPr txBox="1"/>
            <p:nvPr/>
          </p:nvSpPr>
          <p:spPr>
            <a:xfrm>
              <a:off x="1994501" y="3731632"/>
              <a:ext cx="12891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Project Detail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803745" y="4989855"/>
              <a:ext cx="16706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Front/Back end</a:t>
              </a:r>
            </a:p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Machine Learning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2008819" y="3935514"/>
              <a:ext cx="121058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6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15" name="직선 연결선 114"/>
            <p:cNvCxnSpPr/>
            <p:nvPr/>
          </p:nvCxnSpPr>
          <p:spPr>
            <a:xfrm>
              <a:off x="2026879" y="4051377"/>
              <a:ext cx="1174468" cy="0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6" name="그룹 115"/>
          <p:cNvGrpSpPr/>
          <p:nvPr/>
        </p:nvGrpSpPr>
        <p:grpSpPr>
          <a:xfrm>
            <a:off x="7735860" y="2632496"/>
            <a:ext cx="1249395" cy="1570517"/>
            <a:chOff x="2008819" y="3731633"/>
            <a:chExt cx="1249395" cy="1570517"/>
          </a:xfrm>
        </p:grpSpPr>
        <p:sp>
          <p:nvSpPr>
            <p:cNvPr id="117" name="TextBox 116"/>
            <p:cNvSpPr txBox="1"/>
            <p:nvPr/>
          </p:nvSpPr>
          <p:spPr>
            <a:xfrm>
              <a:off x="2117021" y="3731633"/>
              <a:ext cx="9941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Prototype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012359" y="4994373"/>
              <a:ext cx="12458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Demo Movie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2008819" y="3935514"/>
              <a:ext cx="121058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6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20" name="직선 연결선 119"/>
            <p:cNvCxnSpPr/>
            <p:nvPr/>
          </p:nvCxnSpPr>
          <p:spPr>
            <a:xfrm>
              <a:off x="2026879" y="4051377"/>
              <a:ext cx="1174468" cy="0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4" name="그룹 33"/>
          <p:cNvGrpSpPr/>
          <p:nvPr/>
        </p:nvGrpSpPr>
        <p:grpSpPr>
          <a:xfrm>
            <a:off x="9785802" y="2632495"/>
            <a:ext cx="1260819" cy="1781443"/>
            <a:chOff x="2008819" y="3731632"/>
            <a:chExt cx="1260819" cy="1781443"/>
          </a:xfrm>
        </p:grpSpPr>
        <p:sp>
          <p:nvSpPr>
            <p:cNvPr id="35" name="TextBox 34"/>
            <p:cNvSpPr txBox="1"/>
            <p:nvPr/>
          </p:nvSpPr>
          <p:spPr>
            <a:xfrm>
              <a:off x="2272757" y="3731632"/>
              <a:ext cx="6880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Result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036608" y="4989855"/>
              <a:ext cx="12330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Current &amp;</a:t>
              </a:r>
            </a:p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Future work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008819" y="3935514"/>
              <a:ext cx="121058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6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8" name="직선 연결선 37"/>
            <p:cNvCxnSpPr/>
            <p:nvPr/>
          </p:nvCxnSpPr>
          <p:spPr>
            <a:xfrm>
              <a:off x="2026879" y="4051377"/>
              <a:ext cx="1174468" cy="0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0" name="직사각형 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5" y="413529"/>
            <a:ext cx="495300" cy="4953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7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11111E-6 L 0.32279 0.0166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33" y="83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6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055279" y="1070147"/>
            <a:ext cx="10901267" cy="5561677"/>
          </a:xfrm>
          <a:prstGeom prst="rect">
            <a:avLst/>
          </a:prstGeom>
          <a:blipFill dpi="0" rotWithShape="1">
            <a:blip r:embed="rId3">
              <a:alphaModFix amt="23000"/>
            </a:blip>
            <a:srcRect/>
            <a:stretch>
              <a:fillRect/>
            </a:stretch>
          </a:blip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1859569" y="457200"/>
            <a:ext cx="2499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Background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277633" y="1798579"/>
            <a:ext cx="737616" cy="637661"/>
            <a:chOff x="286675" y="1057144"/>
            <a:chExt cx="737616" cy="637661"/>
          </a:xfrm>
        </p:grpSpPr>
        <p:sp>
          <p:nvSpPr>
            <p:cNvPr id="74" name="직사각형 73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5" y="413529"/>
            <a:ext cx="495300" cy="495300"/>
          </a:xfrm>
          <a:prstGeom prst="rect">
            <a:avLst/>
          </a:prstGeom>
        </p:spPr>
      </p:pic>
      <p:pic>
        <p:nvPicPr>
          <p:cNvPr id="59" name="그림 58" descr="/Users/p.kyungse/Desktop/스크린샷 2017-10-27 오후 8.41.09.png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719" y="1437931"/>
            <a:ext cx="3423149" cy="469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그림 17" descr="/Users/p.kyungse/Desktop/스크린샷 2017-10-27 오후 8.42.26.png">
            <a:extLst>
              <a:ext uri="{FF2B5EF4-FFF2-40B4-BE49-F238E27FC236}">
                <a16:creationId xmlns:a16="http://schemas.microsoft.com/office/drawing/2014/main" id="{B2761432-498A-4522-BD31-BA805B2B5201}"/>
              </a:ext>
            </a:extLst>
          </p:cNvPr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366" y="2122174"/>
            <a:ext cx="4817682" cy="31693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3032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055279" y="1070147"/>
            <a:ext cx="10901267" cy="5561677"/>
          </a:xfrm>
          <a:prstGeom prst="rect">
            <a:avLst/>
          </a:prstGeom>
          <a:blipFill dpi="0" rotWithShape="1">
            <a:blip r:embed="rId3">
              <a:alphaModFix amt="23000"/>
            </a:blip>
            <a:srcRect/>
            <a:stretch>
              <a:fillRect/>
            </a:stretch>
          </a:blip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1859569" y="457200"/>
            <a:ext cx="2499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Background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277633" y="1798579"/>
            <a:ext cx="737616" cy="637661"/>
            <a:chOff x="286675" y="1057144"/>
            <a:chExt cx="737616" cy="637661"/>
          </a:xfrm>
        </p:grpSpPr>
        <p:sp>
          <p:nvSpPr>
            <p:cNvPr id="74" name="직사각형 73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5" y="413529"/>
            <a:ext cx="495300" cy="495300"/>
          </a:xfrm>
          <a:prstGeom prst="rect">
            <a:avLst/>
          </a:prstGeom>
        </p:spPr>
      </p:pic>
      <p:pic>
        <p:nvPicPr>
          <p:cNvPr id="59" name="그림 58" descr="/Users/p.kyungse/Desktop/스크린샷 2017-10-27 오후 8.41.09.png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120" y="1500176"/>
            <a:ext cx="3423149" cy="469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042" y="1500176"/>
            <a:ext cx="3257617" cy="4690399"/>
          </a:xfrm>
          <a:prstGeom prst="rect">
            <a:avLst/>
          </a:prstGeom>
        </p:spPr>
      </p:pic>
      <p:pic>
        <p:nvPicPr>
          <p:cNvPr id="62" name="그림 61" descr="/Users/p.kyungse/Desktop/스크린샷 2017-10-27 오후 8.31.44.png"/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409" y="1234565"/>
            <a:ext cx="9326561" cy="50971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807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055279" y="1070147"/>
            <a:ext cx="10901267" cy="5561677"/>
          </a:xfrm>
          <a:prstGeom prst="rect">
            <a:avLst/>
          </a:prstGeom>
          <a:blipFill dpi="0" rotWithShape="1">
            <a:blip r:embed="rId3">
              <a:alphaModFix amt="23000"/>
            </a:blip>
            <a:srcRect/>
            <a:stretch>
              <a:fillRect/>
            </a:stretch>
          </a:blip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1859569" y="457200"/>
            <a:ext cx="2499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Background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277633" y="1798579"/>
            <a:ext cx="737616" cy="637661"/>
            <a:chOff x="286675" y="1057144"/>
            <a:chExt cx="737616" cy="637661"/>
          </a:xfrm>
        </p:grpSpPr>
        <p:sp>
          <p:nvSpPr>
            <p:cNvPr id="74" name="직사각형 73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5" y="413529"/>
            <a:ext cx="495300" cy="495300"/>
          </a:xfrm>
          <a:prstGeom prst="rect">
            <a:avLst/>
          </a:prstGeom>
        </p:spPr>
      </p:pic>
      <p:pic>
        <p:nvPicPr>
          <p:cNvPr id="19" name="그림 18" descr="/Users/p.kyungse/Desktop/스크린샷 2017-10-27 오후 8.43.15.png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91" y="1148516"/>
            <a:ext cx="7915274" cy="263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그림 19" descr="/Users/p.kyungse/Desktop/스크린샷 2017-10-27 오후 8.42.26.png"/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91" y="3908695"/>
            <a:ext cx="7915274" cy="2580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25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1851198" y="457200"/>
            <a:ext cx="1258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279418" y="1078915"/>
            <a:ext cx="737616" cy="637661"/>
            <a:chOff x="286675" y="1057144"/>
            <a:chExt cx="737616" cy="637661"/>
          </a:xfrm>
        </p:grpSpPr>
        <p:sp>
          <p:nvSpPr>
            <p:cNvPr id="74" name="직사각형 73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1781226" y="2632495"/>
            <a:ext cx="1234492" cy="1785963"/>
            <a:chOff x="1984915" y="3731632"/>
            <a:chExt cx="1234492" cy="1785963"/>
          </a:xfrm>
        </p:grpSpPr>
        <p:sp>
          <p:nvSpPr>
            <p:cNvPr id="82" name="TextBox 81"/>
            <p:cNvSpPr txBox="1"/>
            <p:nvPr/>
          </p:nvSpPr>
          <p:spPr>
            <a:xfrm>
              <a:off x="1984915" y="3731632"/>
              <a:ext cx="12089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Introduction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2003824" y="4994375"/>
              <a:ext cx="11769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Our Project </a:t>
              </a:r>
            </a:p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Motivation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008819" y="3935514"/>
              <a:ext cx="121058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01</a:t>
              </a:r>
              <a:endParaRPr lang="ko-KR" altLang="en-US" sz="6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90" name="직선 연결선 89"/>
            <p:cNvCxnSpPr/>
            <p:nvPr/>
          </p:nvCxnSpPr>
          <p:spPr>
            <a:xfrm>
              <a:off x="2026879" y="4051377"/>
              <a:ext cx="1174468" cy="0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6" name="그룹 105"/>
          <p:cNvGrpSpPr/>
          <p:nvPr/>
        </p:nvGrpSpPr>
        <p:grpSpPr>
          <a:xfrm>
            <a:off x="3738310" y="2632495"/>
            <a:ext cx="1223464" cy="1792970"/>
            <a:chOff x="2008819" y="3720106"/>
            <a:chExt cx="1223464" cy="1792970"/>
          </a:xfrm>
        </p:grpSpPr>
        <p:sp>
          <p:nvSpPr>
            <p:cNvPr id="107" name="TextBox 106"/>
            <p:cNvSpPr txBox="1"/>
            <p:nvPr/>
          </p:nvSpPr>
          <p:spPr>
            <a:xfrm>
              <a:off x="2023298" y="3720106"/>
              <a:ext cx="12089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Introduction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2064177" y="4989856"/>
              <a:ext cx="11272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About </a:t>
              </a:r>
            </a:p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Our Project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2008819" y="3935514"/>
              <a:ext cx="121058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02</a:t>
              </a:r>
              <a:endParaRPr lang="ko-KR" altLang="en-US" sz="6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10" name="직선 연결선 109"/>
            <p:cNvCxnSpPr/>
            <p:nvPr/>
          </p:nvCxnSpPr>
          <p:spPr>
            <a:xfrm>
              <a:off x="2026879" y="4051377"/>
              <a:ext cx="1174468" cy="0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1" name="그룹 110"/>
          <p:cNvGrpSpPr/>
          <p:nvPr/>
        </p:nvGrpSpPr>
        <p:grpSpPr>
          <a:xfrm>
            <a:off x="5491923" y="2632495"/>
            <a:ext cx="1670649" cy="1781443"/>
            <a:chOff x="1803745" y="3731632"/>
            <a:chExt cx="1670649" cy="1781443"/>
          </a:xfrm>
        </p:grpSpPr>
        <p:sp>
          <p:nvSpPr>
            <p:cNvPr id="112" name="TextBox 111"/>
            <p:cNvSpPr txBox="1"/>
            <p:nvPr/>
          </p:nvSpPr>
          <p:spPr>
            <a:xfrm>
              <a:off x="1994501" y="3731632"/>
              <a:ext cx="12891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Project Detail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803745" y="4989855"/>
              <a:ext cx="16706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Front/Back end</a:t>
              </a:r>
            </a:p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Machine Learning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2008819" y="3935514"/>
              <a:ext cx="121058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6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15" name="직선 연결선 114"/>
            <p:cNvCxnSpPr/>
            <p:nvPr/>
          </p:nvCxnSpPr>
          <p:spPr>
            <a:xfrm>
              <a:off x="2026879" y="4051377"/>
              <a:ext cx="1174468" cy="0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6" name="그룹 115"/>
          <p:cNvGrpSpPr/>
          <p:nvPr/>
        </p:nvGrpSpPr>
        <p:grpSpPr>
          <a:xfrm>
            <a:off x="7735860" y="2632496"/>
            <a:ext cx="1249395" cy="1570517"/>
            <a:chOff x="2008819" y="3731633"/>
            <a:chExt cx="1249395" cy="1570517"/>
          </a:xfrm>
        </p:grpSpPr>
        <p:sp>
          <p:nvSpPr>
            <p:cNvPr id="117" name="TextBox 116"/>
            <p:cNvSpPr txBox="1"/>
            <p:nvPr/>
          </p:nvSpPr>
          <p:spPr>
            <a:xfrm>
              <a:off x="2117021" y="3731633"/>
              <a:ext cx="9941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Prototype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012359" y="4994373"/>
              <a:ext cx="12458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Demo Movie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2008819" y="3935514"/>
              <a:ext cx="121058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6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20" name="직선 연결선 119"/>
            <p:cNvCxnSpPr/>
            <p:nvPr/>
          </p:nvCxnSpPr>
          <p:spPr>
            <a:xfrm>
              <a:off x="2026879" y="4051377"/>
              <a:ext cx="1174468" cy="0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4" name="그룹 33"/>
          <p:cNvGrpSpPr/>
          <p:nvPr/>
        </p:nvGrpSpPr>
        <p:grpSpPr>
          <a:xfrm>
            <a:off x="9785802" y="2632495"/>
            <a:ext cx="1260819" cy="1781443"/>
            <a:chOff x="2008819" y="3731632"/>
            <a:chExt cx="1260819" cy="1781443"/>
          </a:xfrm>
        </p:grpSpPr>
        <p:sp>
          <p:nvSpPr>
            <p:cNvPr id="35" name="TextBox 34"/>
            <p:cNvSpPr txBox="1"/>
            <p:nvPr/>
          </p:nvSpPr>
          <p:spPr>
            <a:xfrm>
              <a:off x="2272757" y="3731632"/>
              <a:ext cx="6880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Result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036608" y="4989855"/>
              <a:ext cx="12330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Current &amp;</a:t>
              </a:r>
            </a:p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Future work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008819" y="3935514"/>
              <a:ext cx="121058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6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8" name="직선 연결선 37"/>
            <p:cNvCxnSpPr/>
            <p:nvPr/>
          </p:nvCxnSpPr>
          <p:spPr>
            <a:xfrm>
              <a:off x="2026879" y="4051377"/>
              <a:ext cx="1174468" cy="0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0" name="직사각형 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5" y="413529"/>
            <a:ext cx="495300" cy="4953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3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2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33333E-6 L 0.16354 0.0020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77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10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1851198" y="457200"/>
            <a:ext cx="1600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Component</a:t>
            </a: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429736" y="1642686"/>
            <a:ext cx="10198560" cy="4416600"/>
            <a:chOff x="1486886" y="1494160"/>
            <a:chExt cx="10198560" cy="4416600"/>
          </a:xfrm>
        </p:grpSpPr>
        <p:grpSp>
          <p:nvGrpSpPr>
            <p:cNvPr id="15" name="그룹 14"/>
            <p:cNvGrpSpPr/>
            <p:nvPr/>
          </p:nvGrpSpPr>
          <p:grpSpPr>
            <a:xfrm>
              <a:off x="2139160" y="1494160"/>
              <a:ext cx="1672253" cy="1252780"/>
              <a:chOff x="1911419" y="1795266"/>
              <a:chExt cx="1672253" cy="1252780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8647" y="1795266"/>
                <a:ext cx="814620" cy="81462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1911419" y="2678714"/>
                <a:ext cx="16722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latin typeface="a옛날목욕탕L" panose="02020600000000000000" pitchFamily="18" charset="-127"/>
                    <a:ea typeface="a옛날목욕탕L" panose="02020600000000000000" pitchFamily="18" charset="-127"/>
                  </a:rPr>
                  <a:t>Smartphone</a:t>
                </a:r>
                <a:endParaRPr lang="ko-KR" altLang="en-US" b="1" dirty="0">
                  <a:latin typeface="a옛날목욕탕L" panose="02020600000000000000" pitchFamily="18" charset="-127"/>
                  <a:ea typeface="a옛날목욕탕L" panose="02020600000000000000" pitchFamily="18" charset="-127"/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1486886" y="2862660"/>
              <a:ext cx="1330814" cy="1334368"/>
              <a:chOff x="2124638" y="3688776"/>
              <a:chExt cx="1330814" cy="1334368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65283" y="3688776"/>
                <a:ext cx="934258" cy="934258"/>
              </a:xfrm>
              <a:prstGeom prst="rect">
                <a:avLst/>
              </a:prstGeom>
            </p:spPr>
          </p:pic>
          <p:sp>
            <p:nvSpPr>
              <p:cNvPr id="80" name="TextBox 79"/>
              <p:cNvSpPr txBox="1"/>
              <p:nvPr/>
            </p:nvSpPr>
            <p:spPr>
              <a:xfrm>
                <a:off x="2124638" y="4623034"/>
                <a:ext cx="13308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latin typeface="a옛날목욕탕L" panose="02020600000000000000" pitchFamily="18" charset="-127"/>
                    <a:ea typeface="a옛날목욕탕L" panose="02020600000000000000" pitchFamily="18" charset="-127"/>
                  </a:rPr>
                  <a:t>Desktop</a:t>
                </a:r>
                <a:endParaRPr lang="ko-KR" altLang="en-US" sz="2000" b="1" dirty="0">
                  <a:latin typeface="a옛날목욕탕L" panose="02020600000000000000" pitchFamily="18" charset="-127"/>
                  <a:ea typeface="a옛날목욕탕L" panose="02020600000000000000" pitchFamily="18" charset="-127"/>
                </a:endParaRPr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2406388" y="4319151"/>
              <a:ext cx="1164451" cy="1591609"/>
              <a:chOff x="6562471" y="4273987"/>
              <a:chExt cx="1164451" cy="1591609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51143" y="4273987"/>
                <a:ext cx="1075779" cy="1075779"/>
              </a:xfrm>
              <a:prstGeom prst="rect">
                <a:avLst/>
              </a:prstGeom>
            </p:spPr>
          </p:pic>
          <p:sp>
            <p:nvSpPr>
              <p:cNvPr id="82" name="TextBox 81"/>
              <p:cNvSpPr txBox="1"/>
              <p:nvPr/>
            </p:nvSpPr>
            <p:spPr>
              <a:xfrm>
                <a:off x="6562471" y="5465486"/>
                <a:ext cx="10365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latin typeface="a옛날목욕탕L" panose="02020600000000000000" pitchFamily="18" charset="-127"/>
                    <a:ea typeface="a옛날목욕탕L" panose="02020600000000000000" pitchFamily="18" charset="-127"/>
                  </a:rPr>
                  <a:t>Tablet</a:t>
                </a:r>
                <a:endParaRPr lang="ko-KR" altLang="en-US" sz="2000" b="1" dirty="0">
                  <a:latin typeface="a옛날목욕탕L" panose="02020600000000000000" pitchFamily="18" charset="-127"/>
                  <a:ea typeface="a옛날목욕탕L" panose="02020600000000000000" pitchFamily="18" charset="-127"/>
                </a:endParaRPr>
              </a:p>
            </p:txBody>
          </p:sp>
        </p:grpSp>
        <p:grpSp>
          <p:nvGrpSpPr>
            <p:cNvPr id="95" name="그룹 94"/>
            <p:cNvGrpSpPr/>
            <p:nvPr/>
          </p:nvGrpSpPr>
          <p:grpSpPr>
            <a:xfrm>
              <a:off x="5056918" y="2488168"/>
              <a:ext cx="1613589" cy="1902565"/>
              <a:chOff x="5193581" y="2450183"/>
              <a:chExt cx="1613589" cy="1902565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3581" y="2450183"/>
                <a:ext cx="1541335" cy="1541335"/>
              </a:xfrm>
              <a:prstGeom prst="rect">
                <a:avLst/>
              </a:prstGeom>
            </p:spPr>
          </p:pic>
          <p:sp>
            <p:nvSpPr>
              <p:cNvPr id="87" name="TextBox 86"/>
              <p:cNvSpPr txBox="1"/>
              <p:nvPr/>
            </p:nvSpPr>
            <p:spPr>
              <a:xfrm>
                <a:off x="5237510" y="3891083"/>
                <a:ext cx="15696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>
                    <a:latin typeface="a옛날목욕탕L" panose="02020600000000000000" pitchFamily="18" charset="-127"/>
                    <a:ea typeface="a옛날목욕탕L" panose="02020600000000000000" pitchFamily="18" charset="-127"/>
                  </a:rPr>
                  <a:t>Internet</a:t>
                </a:r>
                <a:endParaRPr lang="ko-KR" altLang="en-US" sz="2400" b="1" dirty="0">
                  <a:latin typeface="a옛날목욕탕L" panose="02020600000000000000" pitchFamily="18" charset="-127"/>
                  <a:ea typeface="a옛날목욕탕L" panose="02020600000000000000" pitchFamily="18" charset="-127"/>
                </a:endParaRP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7664169" y="2679490"/>
              <a:ext cx="1589281" cy="1488857"/>
              <a:chOff x="8462258" y="2063866"/>
              <a:chExt cx="1589281" cy="1488857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97137" y="2063866"/>
                <a:ext cx="1119525" cy="1119525"/>
              </a:xfrm>
              <a:prstGeom prst="rect">
                <a:avLst/>
              </a:prstGeom>
            </p:spPr>
          </p:pic>
          <p:sp>
            <p:nvSpPr>
              <p:cNvPr id="17" name="직사각형 16"/>
              <p:cNvSpPr/>
              <p:nvPr/>
            </p:nvSpPr>
            <p:spPr>
              <a:xfrm>
                <a:off x="8462258" y="3183391"/>
                <a:ext cx="15892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b="1" dirty="0">
                    <a:latin typeface="a옛날목욕탕L" panose="02020600000000000000" pitchFamily="18" charset="-127"/>
                    <a:ea typeface="a옛날목욕탕L" panose="02020600000000000000" pitchFamily="18" charset="-127"/>
                  </a:rPr>
                  <a:t>Web Server</a:t>
                </a:r>
                <a:endParaRPr lang="ko-KR" altLang="en-US" b="1" dirty="0">
                  <a:latin typeface="a옛날목욕탕L" panose="02020600000000000000" pitchFamily="18" charset="-127"/>
                  <a:ea typeface="a옛날목욕탕L" panose="02020600000000000000" pitchFamily="18" charset="-127"/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10319366" y="2582216"/>
              <a:ext cx="1366080" cy="1649263"/>
              <a:chOff x="9175070" y="3835025"/>
              <a:chExt cx="1366080" cy="1649263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40188" y="3835025"/>
                <a:ext cx="1235845" cy="1235845"/>
              </a:xfrm>
              <a:prstGeom prst="rect">
                <a:avLst/>
              </a:prstGeom>
            </p:spPr>
          </p:pic>
          <p:sp>
            <p:nvSpPr>
              <p:cNvPr id="88" name="TextBox 87"/>
              <p:cNvSpPr txBox="1"/>
              <p:nvPr/>
            </p:nvSpPr>
            <p:spPr>
              <a:xfrm>
                <a:off x="9175070" y="5114956"/>
                <a:ext cx="1366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latin typeface="a옛날목욕탕L" panose="02020600000000000000" pitchFamily="18" charset="-127"/>
                    <a:ea typeface="a옛날목욕탕L" panose="02020600000000000000" pitchFamily="18" charset="-127"/>
                  </a:rPr>
                  <a:t>Database</a:t>
                </a:r>
                <a:endParaRPr lang="ko-KR" altLang="en-US" b="1" dirty="0">
                  <a:latin typeface="a옛날목욕탕L" panose="02020600000000000000" pitchFamily="18" charset="-127"/>
                  <a:ea typeface="a옛날목욕탕L" panose="02020600000000000000" pitchFamily="18" charset="-127"/>
                </a:endParaRPr>
              </a:p>
            </p:txBody>
          </p:sp>
        </p:grpSp>
        <p:cxnSp>
          <p:nvCxnSpPr>
            <p:cNvPr id="23" name="직선 화살표 연결선 22"/>
            <p:cNvCxnSpPr/>
            <p:nvPr/>
          </p:nvCxnSpPr>
          <p:spPr>
            <a:xfrm>
              <a:off x="6944215" y="3392006"/>
              <a:ext cx="706692" cy="0"/>
            </a:xfrm>
            <a:prstGeom prst="straightConnector1">
              <a:avLst/>
            </a:prstGeom>
            <a:ln w="28575">
              <a:solidFill>
                <a:srgbClr val="0E161F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/>
            <p:cNvCxnSpPr/>
            <p:nvPr/>
          </p:nvCxnSpPr>
          <p:spPr>
            <a:xfrm>
              <a:off x="3042696" y="3329789"/>
              <a:ext cx="1679013" cy="22096"/>
            </a:xfrm>
            <a:prstGeom prst="straightConnector1">
              <a:avLst/>
            </a:prstGeom>
            <a:ln w="28575">
              <a:solidFill>
                <a:srgbClr val="0E161F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/>
            <p:nvPr/>
          </p:nvCxnSpPr>
          <p:spPr>
            <a:xfrm flipV="1">
              <a:off x="3666314" y="3996973"/>
              <a:ext cx="1155725" cy="743193"/>
            </a:xfrm>
            <a:prstGeom prst="straightConnector1">
              <a:avLst/>
            </a:prstGeom>
            <a:ln w="28575">
              <a:solidFill>
                <a:srgbClr val="0E161F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/>
            <p:nvPr/>
          </p:nvCxnSpPr>
          <p:spPr>
            <a:xfrm>
              <a:off x="3690386" y="2049939"/>
              <a:ext cx="1131653" cy="559947"/>
            </a:xfrm>
            <a:prstGeom prst="straightConnector1">
              <a:avLst/>
            </a:prstGeom>
            <a:ln w="28575">
              <a:solidFill>
                <a:srgbClr val="0E161F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/>
            <p:nvPr/>
          </p:nvCxnSpPr>
          <p:spPr>
            <a:xfrm flipV="1">
              <a:off x="9181196" y="3392006"/>
              <a:ext cx="905214" cy="14842"/>
            </a:xfrm>
            <a:prstGeom prst="straightConnector1">
              <a:avLst/>
            </a:prstGeom>
            <a:ln w="28575">
              <a:solidFill>
                <a:srgbClr val="0E161F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277633" y="1798579"/>
            <a:ext cx="737616" cy="637661"/>
            <a:chOff x="286675" y="1057144"/>
            <a:chExt cx="737616" cy="637661"/>
          </a:xfrm>
        </p:grpSpPr>
        <p:sp>
          <p:nvSpPr>
            <p:cNvPr id="38" name="직사각형 37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9" name="직선 연결선 38"/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그림 40"/>
          <p:cNvPicPr>
            <a:picLocks noChangeAspect="1"/>
          </p:cNvPicPr>
          <p:nvPr/>
        </p:nvPicPr>
        <p:blipFill>
          <a:blip r:embed="rId1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1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5" y="413529"/>
            <a:ext cx="4953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56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1859569" y="457200"/>
            <a:ext cx="164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Introduction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277633" y="1798579"/>
            <a:ext cx="737616" cy="637661"/>
            <a:chOff x="286675" y="1057144"/>
            <a:chExt cx="737616" cy="637661"/>
          </a:xfrm>
        </p:grpSpPr>
        <p:sp>
          <p:nvSpPr>
            <p:cNvPr id="74" name="직사각형 73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92381" y="1162251"/>
            <a:ext cx="3756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About Our Project</a:t>
            </a:r>
            <a:endParaRPr lang="ko-KR" altLang="en-US" sz="2800" b="1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062" y="1428750"/>
            <a:ext cx="5180522" cy="5174508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1398719" y="4638081"/>
            <a:ext cx="1237839" cy="1529010"/>
            <a:chOff x="3121736" y="3894231"/>
            <a:chExt cx="1237839" cy="1529010"/>
          </a:xfrm>
        </p:grpSpPr>
        <p:grpSp>
          <p:nvGrpSpPr>
            <p:cNvPr id="58" name="그룹 57"/>
            <p:cNvGrpSpPr/>
            <p:nvPr/>
          </p:nvGrpSpPr>
          <p:grpSpPr>
            <a:xfrm>
              <a:off x="3156136" y="3894231"/>
              <a:ext cx="1116026" cy="1117434"/>
              <a:chOff x="7494588" y="1108074"/>
              <a:chExt cx="1922463" cy="1924888"/>
            </a:xfrm>
          </p:grpSpPr>
          <p:sp>
            <p:nvSpPr>
              <p:cNvPr id="59" name="Oval 559"/>
              <p:cNvSpPr>
                <a:spLocks noChangeArrowheads="1"/>
              </p:cNvSpPr>
              <p:nvPr/>
            </p:nvSpPr>
            <p:spPr bwMode="auto">
              <a:xfrm>
                <a:off x="7494588" y="1108074"/>
                <a:ext cx="1922463" cy="1920875"/>
              </a:xfrm>
              <a:prstGeom prst="ellipse">
                <a:avLst/>
              </a:prstGeom>
              <a:solidFill>
                <a:srgbClr val="4AB8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0" name="자유형 43"/>
              <p:cNvSpPr>
                <a:spLocks noChangeArrowheads="1"/>
              </p:cNvSpPr>
              <p:nvPr/>
            </p:nvSpPr>
            <p:spPr bwMode="auto">
              <a:xfrm>
                <a:off x="7967662" y="2653549"/>
                <a:ext cx="990600" cy="379413"/>
              </a:xfrm>
              <a:custGeom>
                <a:avLst/>
                <a:gdLst>
                  <a:gd name="connsiteX0" fmla="*/ 356466 w 990600"/>
                  <a:gd name="connsiteY0" fmla="*/ 0 h 379413"/>
                  <a:gd name="connsiteX1" fmla="*/ 446521 w 990600"/>
                  <a:gd name="connsiteY1" fmla="*/ 33882 h 379413"/>
                  <a:gd name="connsiteX2" fmla="*/ 495300 w 990600"/>
                  <a:gd name="connsiteY2" fmla="*/ 94116 h 379413"/>
                  <a:gd name="connsiteX3" fmla="*/ 551584 w 990600"/>
                  <a:gd name="connsiteY3" fmla="*/ 30117 h 379413"/>
                  <a:gd name="connsiteX4" fmla="*/ 641639 w 990600"/>
                  <a:gd name="connsiteY4" fmla="*/ 3765 h 379413"/>
                  <a:gd name="connsiteX5" fmla="*/ 990600 w 990600"/>
                  <a:gd name="connsiteY5" fmla="*/ 161880 h 379413"/>
                  <a:gd name="connsiteX6" fmla="*/ 990600 w 990600"/>
                  <a:gd name="connsiteY6" fmla="*/ 241444 h 379413"/>
                  <a:gd name="connsiteX7" fmla="*/ 954275 w 990600"/>
                  <a:gd name="connsiteY7" fmla="*/ 263494 h 379413"/>
                  <a:gd name="connsiteX8" fmla="*/ 496095 w 990600"/>
                  <a:gd name="connsiteY8" fmla="*/ 379413 h 379413"/>
                  <a:gd name="connsiteX9" fmla="*/ 37915 w 990600"/>
                  <a:gd name="connsiteY9" fmla="*/ 263494 h 379413"/>
                  <a:gd name="connsiteX10" fmla="*/ 0 w 990600"/>
                  <a:gd name="connsiteY10" fmla="*/ 240479 h 379413"/>
                  <a:gd name="connsiteX11" fmla="*/ 0 w 990600"/>
                  <a:gd name="connsiteY11" fmla="*/ 238923 h 379413"/>
                  <a:gd name="connsiteX12" fmla="*/ 0 w 990600"/>
                  <a:gd name="connsiteY12" fmla="*/ 161880 h 379413"/>
                  <a:gd name="connsiteX13" fmla="*/ 356466 w 990600"/>
                  <a:gd name="connsiteY13" fmla="*/ 0 h 379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90600" h="379413">
                    <a:moveTo>
                      <a:pt x="356466" y="0"/>
                    </a:moveTo>
                    <a:cubicBezTo>
                      <a:pt x="378980" y="0"/>
                      <a:pt x="420255" y="18823"/>
                      <a:pt x="446521" y="33882"/>
                    </a:cubicBezTo>
                    <a:cubicBezTo>
                      <a:pt x="472787" y="67764"/>
                      <a:pt x="484043" y="82822"/>
                      <a:pt x="495300" y="94116"/>
                    </a:cubicBezTo>
                    <a:cubicBezTo>
                      <a:pt x="510309" y="75293"/>
                      <a:pt x="521566" y="56470"/>
                      <a:pt x="551584" y="30117"/>
                    </a:cubicBezTo>
                    <a:cubicBezTo>
                      <a:pt x="577850" y="11294"/>
                      <a:pt x="622877" y="0"/>
                      <a:pt x="641639" y="3765"/>
                    </a:cubicBezTo>
                    <a:cubicBezTo>
                      <a:pt x="844261" y="22588"/>
                      <a:pt x="990600" y="86587"/>
                      <a:pt x="990600" y="161880"/>
                    </a:cubicBezTo>
                    <a:lnTo>
                      <a:pt x="990600" y="241444"/>
                    </a:lnTo>
                    <a:lnTo>
                      <a:pt x="954275" y="263494"/>
                    </a:lnTo>
                    <a:cubicBezTo>
                      <a:pt x="818075" y="337421"/>
                      <a:pt x="661993" y="379413"/>
                      <a:pt x="496095" y="379413"/>
                    </a:cubicBezTo>
                    <a:cubicBezTo>
                      <a:pt x="330197" y="379413"/>
                      <a:pt x="174115" y="337421"/>
                      <a:pt x="37915" y="263494"/>
                    </a:cubicBezTo>
                    <a:lnTo>
                      <a:pt x="0" y="240479"/>
                    </a:lnTo>
                    <a:lnTo>
                      <a:pt x="0" y="238923"/>
                    </a:lnTo>
                    <a:cubicBezTo>
                      <a:pt x="0" y="216585"/>
                      <a:pt x="0" y="191056"/>
                      <a:pt x="0" y="161880"/>
                    </a:cubicBezTo>
                    <a:cubicBezTo>
                      <a:pt x="0" y="86587"/>
                      <a:pt x="150091" y="22588"/>
                      <a:pt x="356466" y="0"/>
                    </a:cubicBezTo>
                    <a:close/>
                  </a:path>
                </a:pathLst>
              </a:custGeom>
              <a:solidFill>
                <a:srgbClr val="91D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1" name="Freeform 560"/>
              <p:cNvSpPr>
                <a:spLocks/>
              </p:cNvSpPr>
              <p:nvPr/>
            </p:nvSpPr>
            <p:spPr bwMode="auto">
              <a:xfrm>
                <a:off x="8245475" y="2459037"/>
                <a:ext cx="420688" cy="284163"/>
              </a:xfrm>
              <a:custGeom>
                <a:avLst/>
                <a:gdLst>
                  <a:gd name="T0" fmla="*/ 88 w 112"/>
                  <a:gd name="T1" fmla="*/ 0 h 76"/>
                  <a:gd name="T2" fmla="*/ 56 w 112"/>
                  <a:gd name="T3" fmla="*/ 0 h 76"/>
                  <a:gd name="T4" fmla="*/ 24 w 112"/>
                  <a:gd name="T5" fmla="*/ 0 h 76"/>
                  <a:gd name="T6" fmla="*/ 0 w 112"/>
                  <a:gd name="T7" fmla="*/ 56 h 76"/>
                  <a:gd name="T8" fmla="*/ 56 w 112"/>
                  <a:gd name="T9" fmla="*/ 76 h 76"/>
                  <a:gd name="T10" fmla="*/ 112 w 112"/>
                  <a:gd name="T11" fmla="*/ 56 h 76"/>
                  <a:gd name="T12" fmla="*/ 88 w 112"/>
                  <a:gd name="T13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76">
                    <a:moveTo>
                      <a:pt x="88" y="0"/>
                    </a:moveTo>
                    <a:cubicBezTo>
                      <a:pt x="56" y="0"/>
                      <a:pt x="56" y="0"/>
                      <a:pt x="5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6" y="12"/>
                      <a:pt x="0" y="48"/>
                      <a:pt x="0" y="56"/>
                    </a:cubicBezTo>
                    <a:cubicBezTo>
                      <a:pt x="16" y="56"/>
                      <a:pt x="41" y="76"/>
                      <a:pt x="56" y="76"/>
                    </a:cubicBezTo>
                    <a:cubicBezTo>
                      <a:pt x="71" y="76"/>
                      <a:pt x="96" y="56"/>
                      <a:pt x="112" y="56"/>
                    </a:cubicBezTo>
                    <a:cubicBezTo>
                      <a:pt x="112" y="48"/>
                      <a:pt x="96" y="12"/>
                      <a:pt x="88" y="0"/>
                    </a:cubicBezTo>
                    <a:close/>
                  </a:path>
                </a:pathLst>
              </a:custGeom>
              <a:solidFill>
                <a:srgbClr val="F2D6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2" name="Freeform 561"/>
              <p:cNvSpPr>
                <a:spLocks/>
              </p:cNvSpPr>
              <p:nvPr/>
            </p:nvSpPr>
            <p:spPr bwMode="auto">
              <a:xfrm>
                <a:off x="8432800" y="2459037"/>
                <a:ext cx="233363" cy="284163"/>
              </a:xfrm>
              <a:custGeom>
                <a:avLst/>
                <a:gdLst>
                  <a:gd name="T0" fmla="*/ 38 w 62"/>
                  <a:gd name="T1" fmla="*/ 0 h 76"/>
                  <a:gd name="T2" fmla="*/ 26 w 62"/>
                  <a:gd name="T3" fmla="*/ 0 h 76"/>
                  <a:gd name="T4" fmla="*/ 50 w 62"/>
                  <a:gd name="T5" fmla="*/ 56 h 76"/>
                  <a:gd name="T6" fmla="*/ 0 w 62"/>
                  <a:gd name="T7" fmla="*/ 75 h 76"/>
                  <a:gd name="T8" fmla="*/ 6 w 62"/>
                  <a:gd name="T9" fmla="*/ 76 h 76"/>
                  <a:gd name="T10" fmla="*/ 62 w 62"/>
                  <a:gd name="T11" fmla="*/ 56 h 76"/>
                  <a:gd name="T12" fmla="*/ 38 w 62"/>
                  <a:gd name="T13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2" h="76">
                    <a:moveTo>
                      <a:pt x="38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34" y="12"/>
                      <a:pt x="50" y="48"/>
                      <a:pt x="50" y="56"/>
                    </a:cubicBezTo>
                    <a:cubicBezTo>
                      <a:pt x="36" y="56"/>
                      <a:pt x="15" y="71"/>
                      <a:pt x="0" y="75"/>
                    </a:cubicBezTo>
                    <a:cubicBezTo>
                      <a:pt x="2" y="76"/>
                      <a:pt x="4" y="76"/>
                      <a:pt x="6" y="76"/>
                    </a:cubicBezTo>
                    <a:cubicBezTo>
                      <a:pt x="21" y="76"/>
                      <a:pt x="46" y="56"/>
                      <a:pt x="62" y="56"/>
                    </a:cubicBezTo>
                    <a:cubicBezTo>
                      <a:pt x="62" y="48"/>
                      <a:pt x="46" y="12"/>
                      <a:pt x="38" y="0"/>
                    </a:cubicBezTo>
                    <a:close/>
                  </a:path>
                </a:pathLst>
              </a:custGeom>
              <a:solidFill>
                <a:srgbClr val="E6CB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3" name="Freeform 563"/>
              <p:cNvSpPr>
                <a:spLocks/>
              </p:cNvSpPr>
              <p:nvPr/>
            </p:nvSpPr>
            <p:spPr bwMode="auto">
              <a:xfrm>
                <a:off x="8293100" y="2649537"/>
                <a:ext cx="158750" cy="134938"/>
              </a:xfrm>
              <a:custGeom>
                <a:avLst/>
                <a:gdLst>
                  <a:gd name="T0" fmla="*/ 13 w 42"/>
                  <a:gd name="T1" fmla="*/ 12 h 36"/>
                  <a:gd name="T2" fmla="*/ 34 w 42"/>
                  <a:gd name="T3" fmla="*/ 36 h 36"/>
                  <a:gd name="T4" fmla="*/ 42 w 42"/>
                  <a:gd name="T5" fmla="*/ 25 h 36"/>
                  <a:gd name="T6" fmla="*/ 30 w 42"/>
                  <a:gd name="T7" fmla="*/ 9 h 36"/>
                  <a:gd name="T8" fmla="*/ 6 w 42"/>
                  <a:gd name="T9" fmla="*/ 0 h 36"/>
                  <a:gd name="T10" fmla="*/ 0 w 42"/>
                  <a:gd name="T11" fmla="*/ 1 h 36"/>
                  <a:gd name="T12" fmla="*/ 13 w 42"/>
                  <a:gd name="T13" fmla="*/ 1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36">
                    <a:moveTo>
                      <a:pt x="13" y="12"/>
                    </a:moveTo>
                    <a:cubicBezTo>
                      <a:pt x="22" y="20"/>
                      <a:pt x="31" y="32"/>
                      <a:pt x="34" y="36"/>
                    </a:cubicBezTo>
                    <a:cubicBezTo>
                      <a:pt x="36" y="33"/>
                      <a:pt x="40" y="28"/>
                      <a:pt x="42" y="25"/>
                    </a:cubicBezTo>
                    <a:cubicBezTo>
                      <a:pt x="41" y="23"/>
                      <a:pt x="33" y="13"/>
                      <a:pt x="30" y="9"/>
                    </a:cubicBezTo>
                    <a:cubicBezTo>
                      <a:pt x="23" y="5"/>
                      <a:pt x="12" y="0"/>
                      <a:pt x="6" y="0"/>
                    </a:cubicBezTo>
                    <a:cubicBezTo>
                      <a:pt x="4" y="0"/>
                      <a:pt x="2" y="1"/>
                      <a:pt x="0" y="1"/>
                    </a:cubicBezTo>
                    <a:cubicBezTo>
                      <a:pt x="5" y="2"/>
                      <a:pt x="9" y="8"/>
                      <a:pt x="13" y="12"/>
                    </a:cubicBezTo>
                    <a:close/>
                  </a:path>
                </a:pathLst>
              </a:custGeom>
              <a:solidFill>
                <a:srgbClr val="8AC7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4" name="Oval 565"/>
              <p:cNvSpPr>
                <a:spLocks noChangeArrowheads="1"/>
              </p:cNvSpPr>
              <p:nvPr/>
            </p:nvSpPr>
            <p:spPr bwMode="auto">
              <a:xfrm>
                <a:off x="7959725" y="1633537"/>
                <a:ext cx="990600" cy="915988"/>
              </a:xfrm>
              <a:prstGeom prst="ellipse">
                <a:avLst/>
              </a:prstGeom>
              <a:solidFill>
                <a:srgbClr val="FFE1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5" name="Freeform 566"/>
              <p:cNvSpPr>
                <a:spLocks/>
              </p:cNvSpPr>
              <p:nvPr/>
            </p:nvSpPr>
            <p:spPr bwMode="auto">
              <a:xfrm>
                <a:off x="7915275" y="2038349"/>
                <a:ext cx="88900" cy="157163"/>
              </a:xfrm>
              <a:custGeom>
                <a:avLst/>
                <a:gdLst>
                  <a:gd name="T0" fmla="*/ 24 w 24"/>
                  <a:gd name="T1" fmla="*/ 19 h 42"/>
                  <a:gd name="T2" fmla="*/ 17 w 24"/>
                  <a:gd name="T3" fmla="*/ 42 h 42"/>
                  <a:gd name="T4" fmla="*/ 0 w 24"/>
                  <a:gd name="T5" fmla="*/ 19 h 42"/>
                  <a:gd name="T6" fmla="*/ 12 w 24"/>
                  <a:gd name="T7" fmla="*/ 0 h 42"/>
                  <a:gd name="T8" fmla="*/ 24 w 24"/>
                  <a:gd name="T9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42">
                    <a:moveTo>
                      <a:pt x="24" y="19"/>
                    </a:moveTo>
                    <a:cubicBezTo>
                      <a:pt x="24" y="29"/>
                      <a:pt x="23" y="42"/>
                      <a:pt x="17" y="42"/>
                    </a:cubicBezTo>
                    <a:cubicBezTo>
                      <a:pt x="10" y="42"/>
                      <a:pt x="0" y="29"/>
                      <a:pt x="0" y="19"/>
                    </a:cubicBezTo>
                    <a:cubicBezTo>
                      <a:pt x="0" y="9"/>
                      <a:pt x="6" y="0"/>
                      <a:pt x="12" y="0"/>
                    </a:cubicBezTo>
                    <a:cubicBezTo>
                      <a:pt x="19" y="0"/>
                      <a:pt x="24" y="9"/>
                      <a:pt x="24" y="19"/>
                    </a:cubicBezTo>
                    <a:close/>
                  </a:path>
                </a:pathLst>
              </a:custGeom>
              <a:solidFill>
                <a:srgbClr val="FFE1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6" name="Freeform 567"/>
              <p:cNvSpPr>
                <a:spLocks/>
              </p:cNvSpPr>
              <p:nvPr/>
            </p:nvSpPr>
            <p:spPr bwMode="auto">
              <a:xfrm>
                <a:off x="8905875" y="2038349"/>
                <a:ext cx="85725" cy="157163"/>
              </a:xfrm>
              <a:custGeom>
                <a:avLst/>
                <a:gdLst>
                  <a:gd name="T0" fmla="*/ 0 w 23"/>
                  <a:gd name="T1" fmla="*/ 19 h 42"/>
                  <a:gd name="T2" fmla="*/ 7 w 23"/>
                  <a:gd name="T3" fmla="*/ 42 h 42"/>
                  <a:gd name="T4" fmla="*/ 23 w 23"/>
                  <a:gd name="T5" fmla="*/ 19 h 42"/>
                  <a:gd name="T6" fmla="*/ 11 w 23"/>
                  <a:gd name="T7" fmla="*/ 0 h 42"/>
                  <a:gd name="T8" fmla="*/ 0 w 23"/>
                  <a:gd name="T9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42">
                    <a:moveTo>
                      <a:pt x="0" y="19"/>
                    </a:moveTo>
                    <a:cubicBezTo>
                      <a:pt x="0" y="29"/>
                      <a:pt x="0" y="42"/>
                      <a:pt x="7" y="42"/>
                    </a:cubicBezTo>
                    <a:cubicBezTo>
                      <a:pt x="13" y="42"/>
                      <a:pt x="23" y="29"/>
                      <a:pt x="23" y="19"/>
                    </a:cubicBezTo>
                    <a:cubicBezTo>
                      <a:pt x="23" y="9"/>
                      <a:pt x="18" y="0"/>
                      <a:pt x="11" y="0"/>
                    </a:cubicBezTo>
                    <a:cubicBezTo>
                      <a:pt x="5" y="0"/>
                      <a:pt x="0" y="9"/>
                      <a:pt x="0" y="19"/>
                    </a:cubicBezTo>
                    <a:close/>
                  </a:path>
                </a:pathLst>
              </a:custGeom>
              <a:solidFill>
                <a:srgbClr val="FFE1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7" name="Freeform 568"/>
              <p:cNvSpPr>
                <a:spLocks/>
              </p:cNvSpPr>
              <p:nvPr/>
            </p:nvSpPr>
            <p:spPr bwMode="auto">
              <a:xfrm>
                <a:off x="8432800" y="1633537"/>
                <a:ext cx="517525" cy="915988"/>
              </a:xfrm>
              <a:custGeom>
                <a:avLst/>
                <a:gdLst>
                  <a:gd name="T0" fmla="*/ 6 w 138"/>
                  <a:gd name="T1" fmla="*/ 0 h 244"/>
                  <a:gd name="T2" fmla="*/ 0 w 138"/>
                  <a:gd name="T3" fmla="*/ 0 h 244"/>
                  <a:gd name="T4" fmla="*/ 126 w 138"/>
                  <a:gd name="T5" fmla="*/ 112 h 244"/>
                  <a:gd name="T6" fmla="*/ 0 w 138"/>
                  <a:gd name="T7" fmla="*/ 244 h 244"/>
                  <a:gd name="T8" fmla="*/ 6 w 138"/>
                  <a:gd name="T9" fmla="*/ 244 h 244"/>
                  <a:gd name="T10" fmla="*/ 138 w 138"/>
                  <a:gd name="T11" fmla="*/ 112 h 244"/>
                  <a:gd name="T12" fmla="*/ 6 w 138"/>
                  <a:gd name="T13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8" h="244">
                    <a:moveTo>
                      <a:pt x="6" y="0"/>
                    </a:moveTo>
                    <a:cubicBezTo>
                      <a:pt x="4" y="0"/>
                      <a:pt x="2" y="0"/>
                      <a:pt x="0" y="0"/>
                    </a:cubicBezTo>
                    <a:cubicBezTo>
                      <a:pt x="70" y="2"/>
                      <a:pt x="126" y="41"/>
                      <a:pt x="126" y="112"/>
                    </a:cubicBezTo>
                    <a:cubicBezTo>
                      <a:pt x="126" y="183"/>
                      <a:pt x="70" y="241"/>
                      <a:pt x="0" y="244"/>
                    </a:cubicBezTo>
                    <a:cubicBezTo>
                      <a:pt x="2" y="244"/>
                      <a:pt x="4" y="244"/>
                      <a:pt x="6" y="244"/>
                    </a:cubicBezTo>
                    <a:cubicBezTo>
                      <a:pt x="79" y="244"/>
                      <a:pt x="138" y="185"/>
                      <a:pt x="138" y="112"/>
                    </a:cubicBezTo>
                    <a:cubicBezTo>
                      <a:pt x="138" y="39"/>
                      <a:pt x="79" y="0"/>
                      <a:pt x="6" y="0"/>
                    </a:cubicBezTo>
                    <a:close/>
                  </a:path>
                </a:pathLst>
              </a:custGeom>
              <a:solidFill>
                <a:srgbClr val="F2D6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8" name="Freeform 569"/>
              <p:cNvSpPr>
                <a:spLocks/>
              </p:cNvSpPr>
              <p:nvPr/>
            </p:nvSpPr>
            <p:spPr bwMode="auto">
              <a:xfrm>
                <a:off x="7959725" y="1471612"/>
                <a:ext cx="990600" cy="668338"/>
              </a:xfrm>
              <a:custGeom>
                <a:avLst/>
                <a:gdLst>
                  <a:gd name="T0" fmla="*/ 217 w 264"/>
                  <a:gd name="T1" fmla="*/ 66 h 178"/>
                  <a:gd name="T2" fmla="*/ 135 w 264"/>
                  <a:gd name="T3" fmla="*/ 36 h 178"/>
                  <a:gd name="T4" fmla="*/ 14 w 264"/>
                  <a:gd name="T5" fmla="*/ 0 h 178"/>
                  <a:gd name="T6" fmla="*/ 27 w 264"/>
                  <a:gd name="T7" fmla="*/ 82 h 178"/>
                  <a:gd name="T8" fmla="*/ 0 w 264"/>
                  <a:gd name="T9" fmla="*/ 155 h 178"/>
                  <a:gd name="T10" fmla="*/ 2 w 264"/>
                  <a:gd name="T11" fmla="*/ 178 h 178"/>
                  <a:gd name="T12" fmla="*/ 42 w 264"/>
                  <a:gd name="T13" fmla="*/ 121 h 178"/>
                  <a:gd name="T14" fmla="*/ 132 w 264"/>
                  <a:gd name="T15" fmla="*/ 135 h 178"/>
                  <a:gd name="T16" fmla="*/ 222 w 264"/>
                  <a:gd name="T17" fmla="*/ 121 h 178"/>
                  <a:gd name="T18" fmla="*/ 262 w 264"/>
                  <a:gd name="T19" fmla="*/ 178 h 178"/>
                  <a:gd name="T20" fmla="*/ 264 w 264"/>
                  <a:gd name="T21" fmla="*/ 155 h 178"/>
                  <a:gd name="T22" fmla="*/ 217 w 264"/>
                  <a:gd name="T23" fmla="*/ 66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4" h="178">
                    <a:moveTo>
                      <a:pt x="217" y="66"/>
                    </a:moveTo>
                    <a:cubicBezTo>
                      <a:pt x="203" y="49"/>
                      <a:pt x="173" y="36"/>
                      <a:pt x="135" y="36"/>
                    </a:cubicBezTo>
                    <a:cubicBezTo>
                      <a:pt x="82" y="36"/>
                      <a:pt x="25" y="29"/>
                      <a:pt x="14" y="0"/>
                    </a:cubicBezTo>
                    <a:cubicBezTo>
                      <a:pt x="8" y="18"/>
                      <a:pt x="17" y="57"/>
                      <a:pt x="27" y="82"/>
                    </a:cubicBezTo>
                    <a:cubicBezTo>
                      <a:pt x="10" y="100"/>
                      <a:pt x="0" y="125"/>
                      <a:pt x="0" y="155"/>
                    </a:cubicBezTo>
                    <a:cubicBezTo>
                      <a:pt x="0" y="163"/>
                      <a:pt x="0" y="170"/>
                      <a:pt x="2" y="178"/>
                    </a:cubicBezTo>
                    <a:cubicBezTo>
                      <a:pt x="6" y="158"/>
                      <a:pt x="16" y="138"/>
                      <a:pt x="42" y="121"/>
                    </a:cubicBezTo>
                    <a:cubicBezTo>
                      <a:pt x="65" y="130"/>
                      <a:pt x="97" y="135"/>
                      <a:pt x="132" y="135"/>
                    </a:cubicBezTo>
                    <a:cubicBezTo>
                      <a:pt x="166" y="135"/>
                      <a:pt x="198" y="130"/>
                      <a:pt x="222" y="121"/>
                    </a:cubicBezTo>
                    <a:cubicBezTo>
                      <a:pt x="247" y="138"/>
                      <a:pt x="258" y="158"/>
                      <a:pt x="262" y="178"/>
                    </a:cubicBezTo>
                    <a:cubicBezTo>
                      <a:pt x="263" y="170"/>
                      <a:pt x="264" y="163"/>
                      <a:pt x="264" y="155"/>
                    </a:cubicBezTo>
                    <a:cubicBezTo>
                      <a:pt x="264" y="115"/>
                      <a:pt x="246" y="85"/>
                      <a:pt x="217" y="66"/>
                    </a:cubicBezTo>
                    <a:close/>
                  </a:path>
                </a:pathLst>
              </a:custGeom>
              <a:solidFill>
                <a:srgbClr val="E782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9" name="Freeform 570"/>
              <p:cNvSpPr>
                <a:spLocks/>
              </p:cNvSpPr>
              <p:nvPr/>
            </p:nvSpPr>
            <p:spPr bwMode="auto">
              <a:xfrm>
                <a:off x="7959725" y="1925637"/>
                <a:ext cx="142875" cy="214313"/>
              </a:xfrm>
              <a:custGeom>
                <a:avLst/>
                <a:gdLst>
                  <a:gd name="T0" fmla="*/ 30 w 38"/>
                  <a:gd name="T1" fmla="*/ 0 h 57"/>
                  <a:gd name="T2" fmla="*/ 0 w 38"/>
                  <a:gd name="T3" fmla="*/ 30 h 57"/>
                  <a:gd name="T4" fmla="*/ 0 w 38"/>
                  <a:gd name="T5" fmla="*/ 34 h 57"/>
                  <a:gd name="T6" fmla="*/ 2 w 38"/>
                  <a:gd name="T7" fmla="*/ 57 h 57"/>
                  <a:gd name="T8" fmla="*/ 38 w 38"/>
                  <a:gd name="T9" fmla="*/ 3 h 57"/>
                  <a:gd name="T10" fmla="*/ 30 w 38"/>
                  <a:gd name="T1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57">
                    <a:moveTo>
                      <a:pt x="30" y="0"/>
                    </a:moveTo>
                    <a:cubicBezTo>
                      <a:pt x="16" y="9"/>
                      <a:pt x="6" y="20"/>
                      <a:pt x="0" y="30"/>
                    </a:cubicBezTo>
                    <a:cubicBezTo>
                      <a:pt x="0" y="31"/>
                      <a:pt x="0" y="33"/>
                      <a:pt x="0" y="34"/>
                    </a:cubicBezTo>
                    <a:cubicBezTo>
                      <a:pt x="0" y="42"/>
                      <a:pt x="0" y="49"/>
                      <a:pt x="2" y="57"/>
                    </a:cubicBezTo>
                    <a:cubicBezTo>
                      <a:pt x="5" y="38"/>
                      <a:pt x="15" y="19"/>
                      <a:pt x="38" y="3"/>
                    </a:cubicBezTo>
                    <a:cubicBezTo>
                      <a:pt x="35" y="2"/>
                      <a:pt x="32" y="1"/>
                      <a:pt x="30" y="0"/>
                    </a:cubicBezTo>
                    <a:close/>
                  </a:path>
                </a:pathLst>
              </a:custGeom>
              <a:solidFill>
                <a:srgbClr val="D97A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0" name="Freeform 571"/>
              <p:cNvSpPr>
                <a:spLocks/>
              </p:cNvSpPr>
              <p:nvPr/>
            </p:nvSpPr>
            <p:spPr bwMode="auto">
              <a:xfrm>
                <a:off x="8432800" y="1925637"/>
                <a:ext cx="330200" cy="52388"/>
              </a:xfrm>
              <a:custGeom>
                <a:avLst/>
                <a:gdLst>
                  <a:gd name="T0" fmla="*/ 84 w 88"/>
                  <a:gd name="T1" fmla="*/ 0 h 14"/>
                  <a:gd name="T2" fmla="*/ 0 w 88"/>
                  <a:gd name="T3" fmla="*/ 14 h 14"/>
                  <a:gd name="T4" fmla="*/ 6 w 88"/>
                  <a:gd name="T5" fmla="*/ 14 h 14"/>
                  <a:gd name="T6" fmla="*/ 88 w 88"/>
                  <a:gd name="T7" fmla="*/ 3 h 14"/>
                  <a:gd name="T8" fmla="*/ 84 w 88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14">
                    <a:moveTo>
                      <a:pt x="84" y="0"/>
                    </a:moveTo>
                    <a:cubicBezTo>
                      <a:pt x="61" y="8"/>
                      <a:pt x="32" y="13"/>
                      <a:pt x="0" y="14"/>
                    </a:cubicBezTo>
                    <a:cubicBezTo>
                      <a:pt x="2" y="14"/>
                      <a:pt x="4" y="14"/>
                      <a:pt x="6" y="14"/>
                    </a:cubicBezTo>
                    <a:cubicBezTo>
                      <a:pt x="37" y="14"/>
                      <a:pt x="65" y="10"/>
                      <a:pt x="88" y="3"/>
                    </a:cubicBezTo>
                    <a:cubicBezTo>
                      <a:pt x="86" y="2"/>
                      <a:pt x="85" y="1"/>
                      <a:pt x="84" y="0"/>
                    </a:cubicBezTo>
                    <a:close/>
                  </a:path>
                </a:pathLst>
              </a:custGeom>
              <a:solidFill>
                <a:srgbClr val="D97A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1" name="Freeform 572"/>
              <p:cNvSpPr>
                <a:spLocks/>
              </p:cNvSpPr>
              <p:nvPr/>
            </p:nvSpPr>
            <p:spPr bwMode="auto">
              <a:xfrm>
                <a:off x="8004175" y="1471612"/>
                <a:ext cx="946150" cy="668338"/>
              </a:xfrm>
              <a:custGeom>
                <a:avLst/>
                <a:gdLst>
                  <a:gd name="T0" fmla="*/ 205 w 252"/>
                  <a:gd name="T1" fmla="*/ 66 h 178"/>
                  <a:gd name="T2" fmla="*/ 123 w 252"/>
                  <a:gd name="T3" fmla="*/ 36 h 178"/>
                  <a:gd name="T4" fmla="*/ 2 w 252"/>
                  <a:gd name="T5" fmla="*/ 0 h 178"/>
                  <a:gd name="T6" fmla="*/ 0 w 252"/>
                  <a:gd name="T7" fmla="*/ 13 h 178"/>
                  <a:gd name="T8" fmla="*/ 111 w 252"/>
                  <a:gd name="T9" fmla="*/ 36 h 178"/>
                  <a:gd name="T10" fmla="*/ 193 w 252"/>
                  <a:gd name="T11" fmla="*/ 66 h 178"/>
                  <a:gd name="T12" fmla="*/ 240 w 252"/>
                  <a:gd name="T13" fmla="*/ 151 h 178"/>
                  <a:gd name="T14" fmla="*/ 250 w 252"/>
                  <a:gd name="T15" fmla="*/ 178 h 178"/>
                  <a:gd name="T16" fmla="*/ 252 w 252"/>
                  <a:gd name="T17" fmla="*/ 155 h 178"/>
                  <a:gd name="T18" fmla="*/ 205 w 252"/>
                  <a:gd name="T19" fmla="*/ 66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2" h="178">
                    <a:moveTo>
                      <a:pt x="205" y="66"/>
                    </a:moveTo>
                    <a:cubicBezTo>
                      <a:pt x="191" y="49"/>
                      <a:pt x="161" y="36"/>
                      <a:pt x="123" y="36"/>
                    </a:cubicBezTo>
                    <a:cubicBezTo>
                      <a:pt x="70" y="36"/>
                      <a:pt x="13" y="29"/>
                      <a:pt x="2" y="0"/>
                    </a:cubicBezTo>
                    <a:cubicBezTo>
                      <a:pt x="1" y="4"/>
                      <a:pt x="0" y="8"/>
                      <a:pt x="0" y="13"/>
                    </a:cubicBezTo>
                    <a:cubicBezTo>
                      <a:pt x="21" y="31"/>
                      <a:pt x="68" y="36"/>
                      <a:pt x="111" y="36"/>
                    </a:cubicBezTo>
                    <a:cubicBezTo>
                      <a:pt x="149" y="36"/>
                      <a:pt x="179" y="49"/>
                      <a:pt x="193" y="66"/>
                    </a:cubicBezTo>
                    <a:cubicBezTo>
                      <a:pt x="221" y="84"/>
                      <a:pt x="238" y="113"/>
                      <a:pt x="240" y="151"/>
                    </a:cubicBezTo>
                    <a:cubicBezTo>
                      <a:pt x="245" y="160"/>
                      <a:pt x="248" y="169"/>
                      <a:pt x="250" y="178"/>
                    </a:cubicBezTo>
                    <a:cubicBezTo>
                      <a:pt x="251" y="170"/>
                      <a:pt x="252" y="163"/>
                      <a:pt x="252" y="155"/>
                    </a:cubicBezTo>
                    <a:cubicBezTo>
                      <a:pt x="252" y="115"/>
                      <a:pt x="234" y="85"/>
                      <a:pt x="205" y="66"/>
                    </a:cubicBezTo>
                    <a:close/>
                  </a:path>
                </a:pathLst>
              </a:custGeom>
              <a:solidFill>
                <a:srgbClr val="D97A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2" name="Freeform 573"/>
              <p:cNvSpPr>
                <a:spLocks/>
              </p:cNvSpPr>
              <p:nvPr/>
            </p:nvSpPr>
            <p:spPr bwMode="auto">
              <a:xfrm>
                <a:off x="8251824" y="2335212"/>
                <a:ext cx="406400" cy="101600"/>
              </a:xfrm>
              <a:custGeom>
                <a:avLst/>
                <a:gdLst>
                  <a:gd name="T0" fmla="*/ 106 w 108"/>
                  <a:gd name="T1" fmla="*/ 4 h 27"/>
                  <a:gd name="T2" fmla="*/ 54 w 108"/>
                  <a:gd name="T3" fmla="*/ 27 h 27"/>
                  <a:gd name="T4" fmla="*/ 2 w 108"/>
                  <a:gd name="T5" fmla="*/ 4 h 27"/>
                  <a:gd name="T6" fmla="*/ 54 w 108"/>
                  <a:gd name="T7" fmla="*/ 12 h 27"/>
                  <a:gd name="T8" fmla="*/ 106 w 108"/>
                  <a:gd name="T9" fmla="*/ 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27">
                    <a:moveTo>
                      <a:pt x="106" y="4"/>
                    </a:moveTo>
                    <a:cubicBezTo>
                      <a:pt x="108" y="7"/>
                      <a:pt x="86" y="27"/>
                      <a:pt x="54" y="27"/>
                    </a:cubicBezTo>
                    <a:cubicBezTo>
                      <a:pt x="21" y="27"/>
                      <a:pt x="0" y="7"/>
                      <a:pt x="2" y="4"/>
                    </a:cubicBezTo>
                    <a:cubicBezTo>
                      <a:pt x="4" y="0"/>
                      <a:pt x="26" y="12"/>
                      <a:pt x="54" y="12"/>
                    </a:cubicBezTo>
                    <a:cubicBezTo>
                      <a:pt x="81" y="12"/>
                      <a:pt x="103" y="0"/>
                      <a:pt x="106" y="4"/>
                    </a:cubicBezTo>
                    <a:close/>
                  </a:path>
                </a:pathLst>
              </a:custGeom>
              <a:solidFill>
                <a:srgbClr val="E6B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3" name="Freeform 574"/>
              <p:cNvSpPr>
                <a:spLocks/>
              </p:cNvSpPr>
              <p:nvPr/>
            </p:nvSpPr>
            <p:spPr bwMode="auto">
              <a:xfrm>
                <a:off x="8204200" y="2619374"/>
                <a:ext cx="250825" cy="131763"/>
              </a:xfrm>
              <a:custGeom>
                <a:avLst/>
                <a:gdLst>
                  <a:gd name="T0" fmla="*/ 67 w 67"/>
                  <a:gd name="T1" fmla="*/ 33 h 35"/>
                  <a:gd name="T2" fmla="*/ 55 w 67"/>
                  <a:gd name="T3" fmla="*/ 21 h 35"/>
                  <a:gd name="T4" fmla="*/ 37 w 67"/>
                  <a:gd name="T5" fmla="*/ 35 h 35"/>
                  <a:gd name="T6" fmla="*/ 0 w 67"/>
                  <a:gd name="T7" fmla="*/ 13 h 35"/>
                  <a:gd name="T8" fmla="*/ 14 w 67"/>
                  <a:gd name="T9" fmla="*/ 0 h 35"/>
                  <a:gd name="T10" fmla="*/ 56 w 67"/>
                  <a:gd name="T11" fmla="*/ 13 h 35"/>
                  <a:gd name="T12" fmla="*/ 67 w 67"/>
                  <a:gd name="T13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5">
                    <a:moveTo>
                      <a:pt x="67" y="33"/>
                    </a:moveTo>
                    <a:cubicBezTo>
                      <a:pt x="55" y="21"/>
                      <a:pt x="55" y="21"/>
                      <a:pt x="55" y="21"/>
                    </a:cubicBezTo>
                    <a:cubicBezTo>
                      <a:pt x="55" y="21"/>
                      <a:pt x="42" y="26"/>
                      <a:pt x="37" y="35"/>
                    </a:cubicBezTo>
                    <a:cubicBezTo>
                      <a:pt x="26" y="34"/>
                      <a:pt x="6" y="21"/>
                      <a:pt x="0" y="13"/>
                    </a:cubicBezTo>
                    <a:cubicBezTo>
                      <a:pt x="5" y="6"/>
                      <a:pt x="11" y="2"/>
                      <a:pt x="14" y="0"/>
                    </a:cubicBezTo>
                    <a:cubicBezTo>
                      <a:pt x="20" y="1"/>
                      <a:pt x="56" y="13"/>
                      <a:pt x="56" y="13"/>
                    </a:cubicBezTo>
                    <a:lnTo>
                      <a:pt x="67" y="33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5" name="Freeform 575"/>
              <p:cNvSpPr>
                <a:spLocks/>
              </p:cNvSpPr>
              <p:nvPr/>
            </p:nvSpPr>
            <p:spPr bwMode="auto">
              <a:xfrm>
                <a:off x="8463734" y="2636792"/>
                <a:ext cx="252413" cy="131763"/>
              </a:xfrm>
              <a:custGeom>
                <a:avLst/>
                <a:gdLst>
                  <a:gd name="T0" fmla="*/ 0 w 67"/>
                  <a:gd name="T1" fmla="*/ 33 h 35"/>
                  <a:gd name="T2" fmla="*/ 11 w 67"/>
                  <a:gd name="T3" fmla="*/ 21 h 35"/>
                  <a:gd name="T4" fmla="*/ 29 w 67"/>
                  <a:gd name="T5" fmla="*/ 35 h 35"/>
                  <a:gd name="T6" fmla="*/ 67 w 67"/>
                  <a:gd name="T7" fmla="*/ 13 h 35"/>
                  <a:gd name="T8" fmla="*/ 52 w 67"/>
                  <a:gd name="T9" fmla="*/ 0 h 35"/>
                  <a:gd name="T10" fmla="*/ 10 w 67"/>
                  <a:gd name="T11" fmla="*/ 13 h 35"/>
                  <a:gd name="T12" fmla="*/ 0 w 67"/>
                  <a:gd name="T13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35">
                    <a:moveTo>
                      <a:pt x="0" y="33"/>
                    </a:move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24" y="26"/>
                      <a:pt x="29" y="35"/>
                    </a:cubicBezTo>
                    <a:cubicBezTo>
                      <a:pt x="40" y="34"/>
                      <a:pt x="60" y="21"/>
                      <a:pt x="67" y="13"/>
                    </a:cubicBezTo>
                    <a:cubicBezTo>
                      <a:pt x="61" y="6"/>
                      <a:pt x="56" y="2"/>
                      <a:pt x="52" y="0"/>
                    </a:cubicBezTo>
                    <a:cubicBezTo>
                      <a:pt x="46" y="1"/>
                      <a:pt x="10" y="13"/>
                      <a:pt x="10" y="13"/>
                    </a:cubicBez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0" name="Oval 576"/>
              <p:cNvSpPr>
                <a:spLocks noChangeArrowheads="1"/>
              </p:cNvSpPr>
              <p:nvPr/>
            </p:nvSpPr>
            <p:spPr bwMode="auto">
              <a:xfrm>
                <a:off x="8223250" y="2068512"/>
                <a:ext cx="119063" cy="120650"/>
              </a:xfrm>
              <a:prstGeom prst="ellipse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" name="Oval 577"/>
              <p:cNvSpPr>
                <a:spLocks noChangeArrowheads="1"/>
              </p:cNvSpPr>
              <p:nvPr/>
            </p:nvSpPr>
            <p:spPr bwMode="auto">
              <a:xfrm>
                <a:off x="8251825" y="2098674"/>
                <a:ext cx="60325" cy="60325"/>
              </a:xfrm>
              <a:prstGeom prst="ellipse">
                <a:avLst/>
              </a:prstGeom>
              <a:solidFill>
                <a:srgbClr val="7348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7" name="Oval 578"/>
              <p:cNvSpPr>
                <a:spLocks noChangeArrowheads="1"/>
              </p:cNvSpPr>
              <p:nvPr/>
            </p:nvSpPr>
            <p:spPr bwMode="auto">
              <a:xfrm>
                <a:off x="8567738" y="2068512"/>
                <a:ext cx="120650" cy="120650"/>
              </a:xfrm>
              <a:prstGeom prst="ellipse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8" name="Oval 579"/>
              <p:cNvSpPr>
                <a:spLocks noChangeArrowheads="1"/>
              </p:cNvSpPr>
              <p:nvPr/>
            </p:nvSpPr>
            <p:spPr bwMode="auto">
              <a:xfrm>
                <a:off x="8597900" y="2098674"/>
                <a:ext cx="60325" cy="60325"/>
              </a:xfrm>
              <a:prstGeom prst="ellipse">
                <a:avLst/>
              </a:prstGeom>
              <a:solidFill>
                <a:srgbClr val="7348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3121736" y="5053909"/>
              <a:ext cx="12378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consumer</a:t>
              </a:r>
              <a:endPara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824668" y="2088610"/>
            <a:ext cx="2017988" cy="1532036"/>
            <a:chOff x="5519203" y="1694805"/>
            <a:chExt cx="2017988" cy="1532036"/>
          </a:xfrm>
        </p:grpSpPr>
        <p:grpSp>
          <p:nvGrpSpPr>
            <p:cNvPr id="89" name="그룹 88"/>
            <p:cNvGrpSpPr/>
            <p:nvPr/>
          </p:nvGrpSpPr>
          <p:grpSpPr>
            <a:xfrm>
              <a:off x="5975508" y="1694805"/>
              <a:ext cx="1088388" cy="1087489"/>
              <a:chOff x="5106988" y="1108074"/>
              <a:chExt cx="1922463" cy="1920875"/>
            </a:xfrm>
          </p:grpSpPr>
          <p:sp>
            <p:nvSpPr>
              <p:cNvPr id="90" name="Oval 529"/>
              <p:cNvSpPr>
                <a:spLocks noChangeArrowheads="1"/>
              </p:cNvSpPr>
              <p:nvPr/>
            </p:nvSpPr>
            <p:spPr bwMode="auto">
              <a:xfrm>
                <a:off x="5106988" y="1108074"/>
                <a:ext cx="1922463" cy="1920875"/>
              </a:xfrm>
              <a:prstGeom prst="ellipse">
                <a:avLst/>
              </a:prstGeom>
              <a:solidFill>
                <a:srgbClr val="88C5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pic>
            <p:nvPicPr>
              <p:cNvPr id="91" name="그림 90"/>
              <p:cNvPicPr>
                <a:picLocks noChangeAspect="1"/>
              </p:cNvPicPr>
              <p:nvPr/>
            </p:nvPicPr>
            <p:blipFill>
              <a:blip r:embed="rId11"/>
              <a:srcRect b="46638"/>
              <a:stretch>
                <a:fillRect/>
              </a:stretch>
            </p:blipFill>
            <p:spPr>
              <a:xfrm>
                <a:off x="5273631" y="2372637"/>
                <a:ext cx="1579001" cy="653902"/>
              </a:xfrm>
              <a:custGeom>
                <a:avLst/>
                <a:gdLst>
                  <a:gd name="connsiteX0" fmla="*/ 0 w 1579001"/>
                  <a:gd name="connsiteY0" fmla="*/ 0 h 653902"/>
                  <a:gd name="connsiteX1" fmla="*/ 1579001 w 1579001"/>
                  <a:gd name="connsiteY1" fmla="*/ 0 h 653902"/>
                  <a:gd name="connsiteX2" fmla="*/ 1579001 w 1579001"/>
                  <a:gd name="connsiteY2" fmla="*/ 245542 h 653902"/>
                  <a:gd name="connsiteX3" fmla="*/ 1474085 w 1579001"/>
                  <a:gd name="connsiteY3" fmla="*/ 372596 h 653902"/>
                  <a:gd name="connsiteX4" fmla="*/ 794391 w 1579001"/>
                  <a:gd name="connsiteY4" fmla="*/ 653902 h 653902"/>
                  <a:gd name="connsiteX5" fmla="*/ 114697 w 1579001"/>
                  <a:gd name="connsiteY5" fmla="*/ 372596 h 653902"/>
                  <a:gd name="connsiteX6" fmla="*/ 0 w 1579001"/>
                  <a:gd name="connsiteY6" fmla="*/ 233697 h 653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79001" h="653902">
                    <a:moveTo>
                      <a:pt x="0" y="0"/>
                    </a:moveTo>
                    <a:lnTo>
                      <a:pt x="1579001" y="0"/>
                    </a:lnTo>
                    <a:lnTo>
                      <a:pt x="1579001" y="245542"/>
                    </a:lnTo>
                    <a:lnTo>
                      <a:pt x="1474085" y="372596"/>
                    </a:lnTo>
                    <a:cubicBezTo>
                      <a:pt x="1300136" y="546401"/>
                      <a:pt x="1059828" y="653902"/>
                      <a:pt x="794391" y="653902"/>
                    </a:cubicBezTo>
                    <a:cubicBezTo>
                      <a:pt x="528954" y="653902"/>
                      <a:pt x="288646" y="546401"/>
                      <a:pt x="114697" y="372596"/>
                    </a:cubicBezTo>
                    <a:lnTo>
                      <a:pt x="0" y="233697"/>
                    </a:lnTo>
                    <a:close/>
                  </a:path>
                </a:pathLst>
              </a:custGeom>
            </p:spPr>
          </p:pic>
          <p:sp>
            <p:nvSpPr>
              <p:cNvPr id="92" name="Freeform 547"/>
              <p:cNvSpPr>
                <a:spLocks/>
              </p:cNvSpPr>
              <p:nvPr/>
            </p:nvSpPr>
            <p:spPr bwMode="auto">
              <a:xfrm>
                <a:off x="5602288" y="1144587"/>
                <a:ext cx="990600" cy="1314450"/>
              </a:xfrm>
              <a:custGeom>
                <a:avLst/>
                <a:gdLst>
                  <a:gd name="T0" fmla="*/ 120 w 264"/>
                  <a:gd name="T1" fmla="*/ 350 h 350"/>
                  <a:gd name="T2" fmla="*/ 16 w 264"/>
                  <a:gd name="T3" fmla="*/ 234 h 350"/>
                  <a:gd name="T4" fmla="*/ 0 w 264"/>
                  <a:gd name="T5" fmla="*/ 214 h 350"/>
                  <a:gd name="T6" fmla="*/ 0 w 264"/>
                  <a:gd name="T7" fmla="*/ 170 h 350"/>
                  <a:gd name="T8" fmla="*/ 16 w 264"/>
                  <a:gd name="T9" fmla="*/ 158 h 350"/>
                  <a:gd name="T10" fmla="*/ 16 w 264"/>
                  <a:gd name="T11" fmla="*/ 116 h 350"/>
                  <a:gd name="T12" fmla="*/ 102 w 264"/>
                  <a:gd name="T13" fmla="*/ 59 h 350"/>
                  <a:gd name="T14" fmla="*/ 224 w 264"/>
                  <a:gd name="T15" fmla="*/ 116 h 350"/>
                  <a:gd name="T16" fmla="*/ 224 w 264"/>
                  <a:gd name="T17" fmla="*/ 158 h 350"/>
                  <a:gd name="T18" fmla="*/ 240 w 264"/>
                  <a:gd name="T19" fmla="*/ 170 h 350"/>
                  <a:gd name="T20" fmla="*/ 240 w 264"/>
                  <a:gd name="T21" fmla="*/ 214 h 350"/>
                  <a:gd name="T22" fmla="*/ 224 w 264"/>
                  <a:gd name="T23" fmla="*/ 234 h 350"/>
                  <a:gd name="T24" fmla="*/ 120 w 264"/>
                  <a:gd name="T25" fmla="*/ 35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4" h="350">
                    <a:moveTo>
                      <a:pt x="120" y="350"/>
                    </a:moveTo>
                    <a:cubicBezTo>
                      <a:pt x="64" y="350"/>
                      <a:pt x="16" y="288"/>
                      <a:pt x="16" y="234"/>
                    </a:cubicBezTo>
                    <a:cubicBezTo>
                      <a:pt x="4" y="234"/>
                      <a:pt x="0" y="225"/>
                      <a:pt x="0" y="214"/>
                    </a:cubicBezTo>
                    <a:cubicBezTo>
                      <a:pt x="0" y="170"/>
                      <a:pt x="0" y="170"/>
                      <a:pt x="0" y="170"/>
                    </a:cubicBezTo>
                    <a:cubicBezTo>
                      <a:pt x="0" y="159"/>
                      <a:pt x="16" y="158"/>
                      <a:pt x="16" y="158"/>
                    </a:cubicBezTo>
                    <a:cubicBezTo>
                      <a:pt x="16" y="116"/>
                      <a:pt x="16" y="116"/>
                      <a:pt x="16" y="116"/>
                    </a:cubicBezTo>
                    <a:cubicBezTo>
                      <a:pt x="16" y="84"/>
                      <a:pt x="21" y="59"/>
                      <a:pt x="102" y="59"/>
                    </a:cubicBezTo>
                    <a:cubicBezTo>
                      <a:pt x="183" y="0"/>
                      <a:pt x="264" y="58"/>
                      <a:pt x="224" y="116"/>
                    </a:cubicBezTo>
                    <a:cubicBezTo>
                      <a:pt x="224" y="158"/>
                      <a:pt x="224" y="158"/>
                      <a:pt x="224" y="158"/>
                    </a:cubicBezTo>
                    <a:cubicBezTo>
                      <a:pt x="224" y="158"/>
                      <a:pt x="240" y="159"/>
                      <a:pt x="240" y="170"/>
                    </a:cubicBezTo>
                    <a:cubicBezTo>
                      <a:pt x="240" y="214"/>
                      <a:pt x="240" y="214"/>
                      <a:pt x="240" y="214"/>
                    </a:cubicBezTo>
                    <a:cubicBezTo>
                      <a:pt x="240" y="225"/>
                      <a:pt x="232" y="234"/>
                      <a:pt x="224" y="234"/>
                    </a:cubicBezTo>
                    <a:cubicBezTo>
                      <a:pt x="224" y="288"/>
                      <a:pt x="176" y="350"/>
                      <a:pt x="120" y="350"/>
                    </a:cubicBezTo>
                    <a:close/>
                  </a:path>
                </a:pathLst>
              </a:custGeom>
              <a:solidFill>
                <a:srgbClr val="FFE1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3" name="Freeform 548"/>
              <p:cNvSpPr>
                <a:spLocks/>
              </p:cNvSpPr>
              <p:nvPr/>
            </p:nvSpPr>
            <p:spPr bwMode="auto">
              <a:xfrm>
                <a:off x="6015038" y="1254124"/>
                <a:ext cx="541338" cy="1204913"/>
              </a:xfrm>
              <a:custGeom>
                <a:avLst/>
                <a:gdLst>
                  <a:gd name="T0" fmla="*/ 51 w 144"/>
                  <a:gd name="T1" fmla="*/ 6 h 321"/>
                  <a:gd name="T2" fmla="*/ 94 w 144"/>
                  <a:gd name="T3" fmla="*/ 87 h 321"/>
                  <a:gd name="T4" fmla="*/ 94 w 144"/>
                  <a:gd name="T5" fmla="*/ 129 h 321"/>
                  <a:gd name="T6" fmla="*/ 94 w 144"/>
                  <a:gd name="T7" fmla="*/ 205 h 321"/>
                  <a:gd name="T8" fmla="*/ 0 w 144"/>
                  <a:gd name="T9" fmla="*/ 320 h 321"/>
                  <a:gd name="T10" fmla="*/ 10 w 144"/>
                  <a:gd name="T11" fmla="*/ 321 h 321"/>
                  <a:gd name="T12" fmla="*/ 114 w 144"/>
                  <a:gd name="T13" fmla="*/ 205 h 321"/>
                  <a:gd name="T14" fmla="*/ 114 w 144"/>
                  <a:gd name="T15" fmla="*/ 129 h 321"/>
                  <a:gd name="T16" fmla="*/ 114 w 144"/>
                  <a:gd name="T17" fmla="*/ 87 h 321"/>
                  <a:gd name="T18" fmla="*/ 51 w 144"/>
                  <a:gd name="T19" fmla="*/ 6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4" h="321">
                    <a:moveTo>
                      <a:pt x="51" y="6"/>
                    </a:moveTo>
                    <a:cubicBezTo>
                      <a:pt x="94" y="11"/>
                      <a:pt x="120" y="49"/>
                      <a:pt x="94" y="87"/>
                    </a:cubicBezTo>
                    <a:cubicBezTo>
                      <a:pt x="94" y="129"/>
                      <a:pt x="94" y="129"/>
                      <a:pt x="94" y="129"/>
                    </a:cubicBezTo>
                    <a:cubicBezTo>
                      <a:pt x="94" y="205"/>
                      <a:pt x="94" y="205"/>
                      <a:pt x="94" y="205"/>
                    </a:cubicBezTo>
                    <a:cubicBezTo>
                      <a:pt x="94" y="256"/>
                      <a:pt x="52" y="314"/>
                      <a:pt x="0" y="320"/>
                    </a:cubicBezTo>
                    <a:cubicBezTo>
                      <a:pt x="3" y="321"/>
                      <a:pt x="6" y="321"/>
                      <a:pt x="10" y="321"/>
                    </a:cubicBezTo>
                    <a:cubicBezTo>
                      <a:pt x="66" y="321"/>
                      <a:pt x="114" y="259"/>
                      <a:pt x="114" y="205"/>
                    </a:cubicBezTo>
                    <a:cubicBezTo>
                      <a:pt x="114" y="129"/>
                      <a:pt x="114" y="129"/>
                      <a:pt x="114" y="129"/>
                    </a:cubicBezTo>
                    <a:cubicBezTo>
                      <a:pt x="114" y="87"/>
                      <a:pt x="114" y="87"/>
                      <a:pt x="114" y="87"/>
                    </a:cubicBezTo>
                    <a:cubicBezTo>
                      <a:pt x="144" y="43"/>
                      <a:pt x="106" y="0"/>
                      <a:pt x="51" y="6"/>
                    </a:cubicBezTo>
                    <a:close/>
                  </a:path>
                </a:pathLst>
              </a:custGeom>
              <a:solidFill>
                <a:srgbClr val="F2D6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4" name="Freeform 549"/>
              <p:cNvSpPr>
                <a:spLocks/>
              </p:cNvSpPr>
              <p:nvPr/>
            </p:nvSpPr>
            <p:spPr bwMode="auto">
              <a:xfrm>
                <a:off x="6296025" y="1543049"/>
                <a:ext cx="147638" cy="327025"/>
              </a:xfrm>
              <a:custGeom>
                <a:avLst/>
                <a:gdLst>
                  <a:gd name="T0" fmla="*/ 0 w 39"/>
                  <a:gd name="T1" fmla="*/ 10 h 87"/>
                  <a:gd name="T2" fmla="*/ 39 w 39"/>
                  <a:gd name="T3" fmla="*/ 87 h 87"/>
                  <a:gd name="T4" fmla="*/ 39 w 39"/>
                  <a:gd name="T5" fmla="*/ 0 h 87"/>
                  <a:gd name="T6" fmla="*/ 0 w 39"/>
                  <a:gd name="T7" fmla="*/ 1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87">
                    <a:moveTo>
                      <a:pt x="0" y="10"/>
                    </a:moveTo>
                    <a:cubicBezTo>
                      <a:pt x="0" y="22"/>
                      <a:pt x="39" y="62"/>
                      <a:pt x="39" y="87"/>
                    </a:cubicBezTo>
                    <a:cubicBezTo>
                      <a:pt x="39" y="67"/>
                      <a:pt x="39" y="0"/>
                      <a:pt x="39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E782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5" name="Freeform 550"/>
              <p:cNvSpPr>
                <a:spLocks/>
              </p:cNvSpPr>
              <p:nvPr/>
            </p:nvSpPr>
            <p:spPr bwMode="auto">
              <a:xfrm>
                <a:off x="6397625" y="1543049"/>
                <a:ext cx="46038" cy="327025"/>
              </a:xfrm>
              <a:custGeom>
                <a:avLst/>
                <a:gdLst>
                  <a:gd name="T0" fmla="*/ 0 w 12"/>
                  <a:gd name="T1" fmla="*/ 3 h 87"/>
                  <a:gd name="T2" fmla="*/ 0 w 12"/>
                  <a:gd name="T3" fmla="*/ 55 h 87"/>
                  <a:gd name="T4" fmla="*/ 12 w 12"/>
                  <a:gd name="T5" fmla="*/ 87 h 87"/>
                  <a:gd name="T6" fmla="*/ 12 w 12"/>
                  <a:gd name="T7" fmla="*/ 0 h 87"/>
                  <a:gd name="T8" fmla="*/ 0 w 12"/>
                  <a:gd name="T9" fmla="*/ 3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87">
                    <a:moveTo>
                      <a:pt x="0" y="3"/>
                    </a:moveTo>
                    <a:cubicBezTo>
                      <a:pt x="0" y="12"/>
                      <a:pt x="0" y="35"/>
                      <a:pt x="0" y="55"/>
                    </a:cubicBezTo>
                    <a:cubicBezTo>
                      <a:pt x="6" y="66"/>
                      <a:pt x="12" y="78"/>
                      <a:pt x="12" y="87"/>
                    </a:cubicBezTo>
                    <a:cubicBezTo>
                      <a:pt x="12" y="67"/>
                      <a:pt x="12" y="0"/>
                      <a:pt x="12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D97A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6" name="Freeform 551"/>
              <p:cNvSpPr>
                <a:spLocks/>
              </p:cNvSpPr>
              <p:nvPr/>
            </p:nvSpPr>
            <p:spPr bwMode="auto">
              <a:xfrm>
                <a:off x="5662613" y="1144587"/>
                <a:ext cx="935038" cy="762000"/>
              </a:xfrm>
              <a:custGeom>
                <a:avLst/>
                <a:gdLst>
                  <a:gd name="T0" fmla="*/ 86 w 249"/>
                  <a:gd name="T1" fmla="*/ 59 h 203"/>
                  <a:gd name="T2" fmla="*/ 0 w 249"/>
                  <a:gd name="T3" fmla="*/ 116 h 203"/>
                  <a:gd name="T4" fmla="*/ 0 w 249"/>
                  <a:gd name="T5" fmla="*/ 203 h 203"/>
                  <a:gd name="T6" fmla="*/ 92 w 249"/>
                  <a:gd name="T7" fmla="*/ 88 h 203"/>
                  <a:gd name="T8" fmla="*/ 207 w 249"/>
                  <a:gd name="T9" fmla="*/ 116 h 203"/>
                  <a:gd name="T10" fmla="*/ 86 w 249"/>
                  <a:gd name="T11" fmla="*/ 59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9" h="203">
                    <a:moveTo>
                      <a:pt x="86" y="59"/>
                    </a:moveTo>
                    <a:cubicBezTo>
                      <a:pt x="5" y="59"/>
                      <a:pt x="0" y="84"/>
                      <a:pt x="0" y="116"/>
                    </a:cubicBezTo>
                    <a:cubicBezTo>
                      <a:pt x="0" y="203"/>
                      <a:pt x="0" y="203"/>
                      <a:pt x="0" y="203"/>
                    </a:cubicBezTo>
                    <a:cubicBezTo>
                      <a:pt x="0" y="139"/>
                      <a:pt x="74" y="157"/>
                      <a:pt x="92" y="88"/>
                    </a:cubicBezTo>
                    <a:cubicBezTo>
                      <a:pt x="103" y="122"/>
                      <a:pt x="185" y="146"/>
                      <a:pt x="207" y="116"/>
                    </a:cubicBezTo>
                    <a:cubicBezTo>
                      <a:pt x="249" y="59"/>
                      <a:pt x="167" y="0"/>
                      <a:pt x="86" y="59"/>
                    </a:cubicBezTo>
                    <a:close/>
                  </a:path>
                </a:pathLst>
              </a:custGeom>
              <a:solidFill>
                <a:srgbClr val="E782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7" name="Freeform 552"/>
              <p:cNvSpPr>
                <a:spLocks/>
              </p:cNvSpPr>
              <p:nvPr/>
            </p:nvSpPr>
            <p:spPr bwMode="auto">
              <a:xfrm>
                <a:off x="5662613" y="1414462"/>
                <a:ext cx="344488" cy="492125"/>
              </a:xfrm>
              <a:custGeom>
                <a:avLst/>
                <a:gdLst>
                  <a:gd name="T0" fmla="*/ 91 w 92"/>
                  <a:gd name="T1" fmla="*/ 0 h 131"/>
                  <a:gd name="T2" fmla="*/ 0 w 92"/>
                  <a:gd name="T3" fmla="*/ 92 h 131"/>
                  <a:gd name="T4" fmla="*/ 0 w 92"/>
                  <a:gd name="T5" fmla="*/ 131 h 131"/>
                  <a:gd name="T6" fmla="*/ 92 w 92"/>
                  <a:gd name="T7" fmla="*/ 16 h 131"/>
                  <a:gd name="T8" fmla="*/ 91 w 92"/>
                  <a:gd name="T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131">
                    <a:moveTo>
                      <a:pt x="91" y="0"/>
                    </a:moveTo>
                    <a:cubicBezTo>
                      <a:pt x="79" y="49"/>
                      <a:pt x="23" y="70"/>
                      <a:pt x="0" y="92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73"/>
                      <a:pt x="76" y="82"/>
                      <a:pt x="92" y="16"/>
                    </a:cubicBezTo>
                    <a:cubicBezTo>
                      <a:pt x="90" y="8"/>
                      <a:pt x="90" y="7"/>
                      <a:pt x="91" y="0"/>
                    </a:cubicBezTo>
                    <a:close/>
                  </a:path>
                </a:pathLst>
              </a:custGeom>
              <a:solidFill>
                <a:srgbClr val="D97A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8" name="Freeform 553"/>
              <p:cNvSpPr>
                <a:spLocks/>
              </p:cNvSpPr>
              <p:nvPr/>
            </p:nvSpPr>
            <p:spPr bwMode="auto">
              <a:xfrm>
                <a:off x="6210300" y="1257299"/>
                <a:ext cx="346075" cy="379413"/>
              </a:xfrm>
              <a:custGeom>
                <a:avLst/>
                <a:gdLst>
                  <a:gd name="T0" fmla="*/ 0 w 92"/>
                  <a:gd name="T1" fmla="*/ 5 h 101"/>
                  <a:gd name="T2" fmla="*/ 45 w 92"/>
                  <a:gd name="T3" fmla="*/ 86 h 101"/>
                  <a:gd name="T4" fmla="*/ 18 w 92"/>
                  <a:gd name="T5" fmla="*/ 99 h 101"/>
                  <a:gd name="T6" fmla="*/ 61 w 92"/>
                  <a:gd name="T7" fmla="*/ 86 h 101"/>
                  <a:gd name="T8" fmla="*/ 0 w 92"/>
                  <a:gd name="T9" fmla="*/ 5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101">
                    <a:moveTo>
                      <a:pt x="0" y="5"/>
                    </a:moveTo>
                    <a:cubicBezTo>
                      <a:pt x="46" y="9"/>
                      <a:pt x="73" y="48"/>
                      <a:pt x="45" y="86"/>
                    </a:cubicBezTo>
                    <a:cubicBezTo>
                      <a:pt x="39" y="94"/>
                      <a:pt x="29" y="98"/>
                      <a:pt x="18" y="99"/>
                    </a:cubicBezTo>
                    <a:cubicBezTo>
                      <a:pt x="36" y="101"/>
                      <a:pt x="52" y="98"/>
                      <a:pt x="61" y="86"/>
                    </a:cubicBezTo>
                    <a:cubicBezTo>
                      <a:pt x="92" y="44"/>
                      <a:pt x="55" y="0"/>
                      <a:pt x="0" y="5"/>
                    </a:cubicBezTo>
                    <a:close/>
                  </a:path>
                </a:pathLst>
              </a:custGeom>
              <a:solidFill>
                <a:srgbClr val="D97A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9" name="Oval 555"/>
              <p:cNvSpPr>
                <a:spLocks noChangeArrowheads="1"/>
              </p:cNvSpPr>
              <p:nvPr/>
            </p:nvSpPr>
            <p:spPr bwMode="auto">
              <a:xfrm>
                <a:off x="5842000" y="1798637"/>
                <a:ext cx="120650" cy="88900"/>
              </a:xfrm>
              <a:prstGeom prst="ellipse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0" name="Oval 556"/>
              <p:cNvSpPr>
                <a:spLocks noChangeArrowheads="1"/>
              </p:cNvSpPr>
              <p:nvPr/>
            </p:nvSpPr>
            <p:spPr bwMode="auto">
              <a:xfrm>
                <a:off x="5872163" y="1812924"/>
                <a:ext cx="60325" cy="60325"/>
              </a:xfrm>
              <a:prstGeom prst="ellipse">
                <a:avLst/>
              </a:prstGeom>
              <a:solidFill>
                <a:srgbClr val="2179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1" name="Oval 557"/>
              <p:cNvSpPr>
                <a:spLocks noChangeArrowheads="1"/>
              </p:cNvSpPr>
              <p:nvPr/>
            </p:nvSpPr>
            <p:spPr bwMode="auto">
              <a:xfrm>
                <a:off x="6142038" y="1798637"/>
                <a:ext cx="120650" cy="88900"/>
              </a:xfrm>
              <a:prstGeom prst="ellipse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2" name="Oval 558"/>
              <p:cNvSpPr>
                <a:spLocks noChangeArrowheads="1"/>
              </p:cNvSpPr>
              <p:nvPr/>
            </p:nvSpPr>
            <p:spPr bwMode="auto">
              <a:xfrm>
                <a:off x="6172200" y="1812924"/>
                <a:ext cx="60325" cy="60325"/>
              </a:xfrm>
              <a:prstGeom prst="ellipse">
                <a:avLst/>
              </a:prstGeom>
              <a:solidFill>
                <a:srgbClr val="2179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5519203" y="2580510"/>
              <a:ext cx="20179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br>
                <a:rPr lang="en-US" altLang="ko-KR" dirty="0"/>
              </a:br>
              <a:r>
                <a:rPr lang="en-US" altLang="ko-KR" dirty="0"/>
                <a:t>Restaurant owner</a:t>
              </a:r>
              <a:endPara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</p:grpSp>
      <p:cxnSp>
        <p:nvCxnSpPr>
          <p:cNvPr id="8" name="직선 화살표 연결선 7"/>
          <p:cNvCxnSpPr/>
          <p:nvPr/>
        </p:nvCxnSpPr>
        <p:spPr>
          <a:xfrm flipV="1">
            <a:off x="2848695" y="4681666"/>
            <a:ext cx="3877081" cy="5671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2836865" y="4445132"/>
            <a:ext cx="3768089" cy="5957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/>
          <p:nvPr/>
        </p:nvCxnSpPr>
        <p:spPr>
          <a:xfrm>
            <a:off x="4742649" y="2884898"/>
            <a:ext cx="2058972" cy="3749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/>
          <p:nvPr/>
        </p:nvCxnSpPr>
        <p:spPr>
          <a:xfrm flipH="1" flipV="1">
            <a:off x="4760248" y="2696936"/>
            <a:ext cx="2041373" cy="375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 rot="21055163">
            <a:off x="3155802" y="4344062"/>
            <a:ext cx="3108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Get</a:t>
            </a:r>
            <a:r>
              <a:rPr lang="en-US" altLang="ko-KR" dirty="0"/>
              <a:t> Reasonably priced food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 rot="21055163">
            <a:off x="3118936" y="4761266"/>
            <a:ext cx="3301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US" altLang="ko-KR" dirty="0"/>
            </a:br>
            <a:r>
              <a:rPr lang="en-US" altLang="ko-KR" b="1" dirty="0"/>
              <a:t>Give</a:t>
            </a:r>
            <a:r>
              <a:rPr lang="en-US" altLang="ko-KR" dirty="0"/>
              <a:t> Evaluation of restaurants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 rot="583432">
            <a:off x="5241847" y="2510833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ea typeface="a옛날목욕탕L" panose="02020600000000000000" pitchFamily="18" charset="-127"/>
              </a:rPr>
              <a:t>Get</a:t>
            </a:r>
            <a:r>
              <a:rPr lang="en-US" altLang="ko-KR"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ea typeface="a옛날목욕탕L" panose="02020600000000000000" pitchFamily="18" charset="-127"/>
              </a:rPr>
              <a:t>credit</a:t>
            </a:r>
            <a:endParaRPr lang="ko-KR" altLang="en-US" dirty="0">
              <a:ea typeface="a옛날목욕탕L" panose="02020600000000000000" pitchFamily="18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 rot="663727">
            <a:off x="4786164" y="3122155"/>
            <a:ext cx="1868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ea typeface="a옛날목욕탕L" panose="02020600000000000000" pitchFamily="18" charset="-127"/>
              </a:rPr>
              <a:t>Upload</a:t>
            </a:r>
            <a:r>
              <a:rPr lang="en-US" altLang="ko-KR" dirty="0">
                <a:ea typeface="a옛날목욕탕L" panose="02020600000000000000" pitchFamily="18" charset="-127"/>
              </a:rPr>
              <a:t> product</a:t>
            </a:r>
            <a:endParaRPr lang="ko-KR" altLang="en-US" dirty="0">
              <a:ea typeface="a옛날목욕탕L" panose="02020600000000000000" pitchFamily="18" charset="-127"/>
            </a:endParaRPr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5" y="413529"/>
            <a:ext cx="495300" cy="495300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943" y="2034292"/>
            <a:ext cx="2034294" cy="337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85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2768</TotalTime>
  <Words>457</Words>
  <Application>Microsoft Office PowerPoint</Application>
  <PresentationFormat>와이드스크린</PresentationFormat>
  <Paragraphs>208</Paragraphs>
  <Slides>19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08SeoulNamsan EB</vt:lpstr>
      <vt:lpstr>a옛날목욕탕B</vt:lpstr>
      <vt:lpstr>a옛날목욕탕L</vt:lpstr>
      <vt:lpstr>KoPub돋움체 Light</vt:lpstr>
      <vt:lpstr>나눔고딕</vt:lpstr>
      <vt:lpstr>나눔고딕 ExtraBold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최지훈</dc:creator>
  <cp:lastModifiedBy>(소프트웨어학부)성나현</cp:lastModifiedBy>
  <cp:revision>264</cp:revision>
  <dcterms:created xsi:type="dcterms:W3CDTF">2014-11-01T08:10:02Z</dcterms:created>
  <dcterms:modified xsi:type="dcterms:W3CDTF">2017-10-28T15:17:01Z</dcterms:modified>
</cp:coreProperties>
</file>